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Lst>
  <p:sldSz cy="5143500" cx="9144000"/>
  <p:notesSz cx="6858000" cy="9144000"/>
  <p:embeddedFontLst>
    <p:embeddedFont>
      <p:font typeface="Proxima Nova"/>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EF835EE-7459-49A6-98B2-6114FAAC1A2F}">
  <a:tblStyle styleId="{2EF835EE-7459-49A6-98B2-6114FAAC1A2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52C2A39-5925-43B5-81F1-EF21B3251A9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ProximaNova-regular.fntdata"/><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ProximaNova-italic.fntdata"/><Relationship Id="rId32" Type="http://schemas.openxmlformats.org/officeDocument/2006/relationships/slide" Target="slides/slide26.xml"/><Relationship Id="rId76" Type="http://schemas.openxmlformats.org/officeDocument/2006/relationships/font" Target="fonts/ProximaNova-bold.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ProximaNova-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f77ebfe7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f77ebfe7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f77ebfe7b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f77ebfe7b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f77ebfe7b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f77ebfe7b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f77ebfe7b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f77ebfe7b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f77ebfe7b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f77ebfe7b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f77ebfe7b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f77ebfe7b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f77ebfe7b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f77ebfe7b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54d99183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54d99183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53ecc7ef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53ecc7ef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f77ebfe7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f77ebfe7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54d99183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54d99183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f77ebfe7b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f77ebfe7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54d99183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54d99183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53ecc7ef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53ecc7ef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f7b7e2d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f7b7e2d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f7b7e2dc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f7b7e2dc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f7b7e2dc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f7b7e2dc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f7b7e2dc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f7b7e2dc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654d99183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654d99183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53ecc7ef0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53ecc7ef0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f7e3e394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f7e3e394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54d99183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54d99183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6f7e3e394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6f7e3e394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f7e3e394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f7e3e394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6f7e3e3943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f7e3e3943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6f7e3e3943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f7e3e3943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654d99183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654d99183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653ecc7ef0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53ecc7ef0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6f77ebfe7b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f77ebfe7b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f77ebfe7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f77ebfe7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6f77ebfe7b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6f77ebfe7b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6f77ebfe7b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6f77ebfe7b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54d99183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54d99183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Operational strength</a:t>
            </a:r>
            <a:endParaRPr/>
          </a:p>
          <a:p>
            <a:pPr indent="-298450" lvl="1" marL="914400" rtl="0" algn="l">
              <a:spcBef>
                <a:spcPts val="0"/>
              </a:spcBef>
              <a:spcAft>
                <a:spcPts val="0"/>
              </a:spcAft>
              <a:buSzPts val="1100"/>
              <a:buChar char="-"/>
            </a:pPr>
            <a:r>
              <a:rPr lang="en"/>
              <a:t>Ease of communication</a:t>
            </a:r>
            <a:endParaRPr/>
          </a:p>
          <a:p>
            <a:pPr indent="-298450" lvl="0" marL="914400" rtl="0" algn="l">
              <a:spcBef>
                <a:spcPts val="0"/>
              </a:spcBef>
              <a:spcAft>
                <a:spcPts val="0"/>
              </a:spcAft>
              <a:buSzPts val="1100"/>
              <a:buChar char="-"/>
            </a:pPr>
            <a:r>
              <a:rPr lang="en"/>
              <a:t>Using teleconferencing tools such as Zoom and other communication tools like Slack and e-mail, been able to keep in touch and get quick turnaround from colleagues on short notice</a:t>
            </a:r>
            <a:endParaRPr/>
          </a:p>
          <a:p>
            <a:pPr indent="-298450" lvl="0" marL="457200" rtl="0" algn="l">
              <a:spcBef>
                <a:spcPts val="0"/>
              </a:spcBef>
              <a:spcAft>
                <a:spcPts val="0"/>
              </a:spcAft>
              <a:buSzPts val="1100"/>
              <a:buChar char="-"/>
            </a:pPr>
            <a:r>
              <a:rPr lang="en"/>
              <a:t>Technical strength</a:t>
            </a:r>
            <a:endParaRPr/>
          </a:p>
          <a:p>
            <a:pPr indent="-298450" lvl="1" marL="914400" rtl="0" algn="l">
              <a:spcBef>
                <a:spcPts val="0"/>
              </a:spcBef>
              <a:spcAft>
                <a:spcPts val="0"/>
              </a:spcAft>
              <a:buSzPts val="1100"/>
              <a:buChar char="-"/>
            </a:pPr>
            <a:r>
              <a:rPr lang="en"/>
              <a:t>Software experience</a:t>
            </a:r>
            <a:endParaRPr/>
          </a:p>
          <a:p>
            <a:pPr indent="-298450" lvl="1" marL="914400" rtl="0" algn="l">
              <a:spcBef>
                <a:spcPts val="0"/>
              </a:spcBef>
              <a:spcAft>
                <a:spcPts val="0"/>
              </a:spcAft>
              <a:buSzPts val="1100"/>
              <a:buChar char="-"/>
            </a:pPr>
            <a:r>
              <a:rPr lang="en"/>
              <a:t>Nearly all team members have software experience and have worked in teams at companies</a:t>
            </a:r>
            <a:endParaRPr/>
          </a:p>
          <a:p>
            <a:pPr indent="-298450" lvl="1" marL="914400" rtl="0" algn="l">
              <a:spcBef>
                <a:spcPts val="0"/>
              </a:spcBef>
              <a:spcAft>
                <a:spcPts val="0"/>
              </a:spcAft>
              <a:buSzPts val="1100"/>
              <a:buChar char="-"/>
            </a:pPr>
            <a:r>
              <a:rPr lang="en"/>
              <a:t>Nearly all team members have used Python, JavaScript, and other tools mentioned</a:t>
            </a:r>
            <a:endParaRPr/>
          </a:p>
          <a:p>
            <a:pPr indent="-298450" lvl="1" marL="914400" rtl="0" algn="l">
              <a:spcBef>
                <a:spcPts val="0"/>
              </a:spcBef>
              <a:spcAft>
                <a:spcPts val="0"/>
              </a:spcAft>
              <a:buSzPts val="1100"/>
              <a:buChar char="-"/>
            </a:pPr>
            <a:r>
              <a:rPr lang="en"/>
              <a:t>Great period of time to be a s/w developer, with all of the tooling available for teams</a:t>
            </a:r>
            <a:endParaRPr/>
          </a:p>
          <a:p>
            <a:pPr indent="-298450" lvl="0" marL="457200" rtl="0" algn="l">
              <a:spcBef>
                <a:spcPts val="0"/>
              </a:spcBef>
              <a:spcAft>
                <a:spcPts val="0"/>
              </a:spcAft>
              <a:buSzPts val="1100"/>
              <a:buChar char="-"/>
            </a:pPr>
            <a:r>
              <a:rPr lang="en"/>
              <a:t>Operational weakness</a:t>
            </a:r>
            <a:endParaRPr/>
          </a:p>
          <a:p>
            <a:pPr indent="-298450" lvl="1" marL="914400" rtl="0" algn="l">
              <a:spcBef>
                <a:spcPts val="0"/>
              </a:spcBef>
              <a:spcAft>
                <a:spcPts val="0"/>
              </a:spcAft>
              <a:buSzPts val="1100"/>
              <a:buChar char="-"/>
            </a:pPr>
            <a:r>
              <a:rPr lang="en"/>
              <a:t>Team (including clients) is distributed across multiple cities (LA, San Diego, Pasadena)</a:t>
            </a:r>
            <a:endParaRPr/>
          </a:p>
          <a:p>
            <a:pPr indent="-298450" lvl="1" marL="914400" rtl="0" algn="l">
              <a:spcBef>
                <a:spcPts val="0"/>
              </a:spcBef>
              <a:spcAft>
                <a:spcPts val="0"/>
              </a:spcAft>
              <a:buSzPts val="1100"/>
              <a:buChar char="-"/>
            </a:pPr>
            <a:r>
              <a:rPr lang="en"/>
              <a:t>Several team members work full-time jobs</a:t>
            </a:r>
            <a:endParaRPr/>
          </a:p>
          <a:p>
            <a:pPr indent="-298450" lvl="0" marL="457200" rtl="0" algn="l">
              <a:spcBef>
                <a:spcPts val="0"/>
              </a:spcBef>
              <a:spcAft>
                <a:spcPts val="0"/>
              </a:spcAft>
              <a:buSzPts val="1100"/>
              <a:buChar char="-"/>
            </a:pPr>
            <a:r>
              <a:rPr lang="en"/>
              <a:t>Technical Weakness</a:t>
            </a:r>
            <a:endParaRPr/>
          </a:p>
          <a:p>
            <a:pPr indent="-298450" lvl="1" marL="914400" rtl="0" algn="l">
              <a:spcBef>
                <a:spcPts val="0"/>
              </a:spcBef>
              <a:spcAft>
                <a:spcPts val="0"/>
              </a:spcAft>
              <a:buSzPts val="1100"/>
              <a:buChar char="-"/>
            </a:pPr>
            <a:r>
              <a:rPr lang="en"/>
              <a:t>Few team members have worked in politics</a:t>
            </a:r>
            <a:endParaRPr/>
          </a:p>
          <a:p>
            <a:pPr indent="-298450" lvl="1" marL="914400" rtl="0" algn="l">
              <a:spcBef>
                <a:spcPts val="0"/>
              </a:spcBef>
              <a:spcAft>
                <a:spcPts val="0"/>
              </a:spcAft>
              <a:buSzPts val="1100"/>
              <a:buChar char="-"/>
            </a:pPr>
            <a:r>
              <a:rPr lang="en"/>
              <a:t>Few team members have experience working with GIS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f77ebfe7b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6f77ebfe7b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6f77ebfe7b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6f77ebfe7b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6f77ebfe7b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6f77ebfe7b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f77ebfe7b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f77ebfe7b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54d99183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54d99183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653ecc7ef0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653ecc7ef0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6f77ebfe7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6f77ebfe7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f77ebfe7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f77ebfe7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6f77ebfe7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6f77ebfe7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6f77ebfe7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6f77ebfe7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6f6be5cee0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6f6be5cee0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Time complexity</a:t>
            </a:r>
            <a:endParaRPr/>
          </a:p>
          <a:p>
            <a:pPr indent="-298450" lvl="1" marL="914400" rtl="0" algn="l">
              <a:spcBef>
                <a:spcPts val="0"/>
              </a:spcBef>
              <a:spcAft>
                <a:spcPts val="0"/>
              </a:spcAft>
              <a:buSzPts val="1100"/>
              <a:buChar char="-"/>
            </a:pPr>
            <a:r>
              <a:rPr lang="en"/>
              <a:t>This application is geared toward managers of smaller campaigns (think precinct level). As long as inputs are restricted to that scale, the algorithm should finish on time	</a:t>
            </a:r>
            <a:endParaRPr/>
          </a:p>
          <a:p>
            <a:pPr indent="-298450" lvl="1" marL="914400" rtl="0" algn="l">
              <a:spcBef>
                <a:spcPts val="0"/>
              </a:spcBef>
              <a:spcAft>
                <a:spcPts val="0"/>
              </a:spcAft>
              <a:buSzPts val="1100"/>
              <a:buChar char="-"/>
            </a:pPr>
            <a:r>
              <a:rPr lang="en"/>
              <a:t>The algorithm should, however, be designed in such a way that it can scale vertically (that is, given more containers, it can run more quickly)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6f77ebfe7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6f77ebfe7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6f77ebfe7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6f77ebfe7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6f7e3e39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6f7e3e39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6f77ebfe7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6f77ebfe7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6f77ebfe7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6f77ebfe7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6f77ebfe7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6f77ebfe7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6f77ebfe7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6f77ebfe7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6f77ebfe7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6f77ebfe7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6f77ebfe7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f77ebfe7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6f77ebfe7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6f77ebfe7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f6be5cee0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f6be5cee0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6f77ebfe7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6f77ebfe7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654d99183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654d99183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653ecc7ef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653ecc7ef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 = “operational capability”</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6f6be5cee0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6f6be5cee0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6f6be5cee0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6f6be5cee0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6f6be5cee0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6f6be5cee0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currently have no outstanding defects, as development is only beginning (pending architecture comments in this review).</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6f6be5cee0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6f6be5cee0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MPT: methods, processes, and tools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6f753638ff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6f753638f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MPT: methods, processes, and tools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6f753638ff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6f753638ff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MPT: methods, processes, and tools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6f6be5cee0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f6be5cee0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CRACK: Collaborative, Representative, Authorized, Committed, and Knowledgeable</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654d99183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654d99183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53ecc7ef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53ecc7ef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9.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0.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Field Progress App</a:t>
            </a:r>
            <a:endParaRPr/>
          </a:p>
        </p:txBody>
      </p:sp>
      <p:sp>
        <p:nvSpPr>
          <p:cNvPr id="60" name="Google Shape;60;p13"/>
          <p:cNvSpPr txBox="1"/>
          <p:nvPr>
            <p:ph idx="1" type="subTitle"/>
          </p:nvPr>
        </p:nvSpPr>
        <p:spPr>
          <a:xfrm>
            <a:off x="510450" y="3182330"/>
            <a:ext cx="8123100" cy="8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04: </a:t>
            </a:r>
            <a:r>
              <a:rPr lang="en" sz="2200"/>
              <a:t>Akanksha Diwedy, Aishwarya Joisa, Kevin Grimes, Madhavi Shantharam, Mayank Kulkarni, </a:t>
            </a:r>
            <a:r>
              <a:rPr lang="en" sz="2200"/>
              <a:t>Sahithi Velma,</a:t>
            </a:r>
            <a:r>
              <a:rPr lang="en" sz="2200"/>
              <a:t> Uche Uba </a:t>
            </a:r>
            <a:endParaRPr sz="2200"/>
          </a:p>
        </p:txBody>
      </p:sp>
      <p:sp>
        <p:nvSpPr>
          <p:cNvPr id="61" name="Google Shape;61;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Purpose</a:t>
            </a:r>
            <a:endParaRPr/>
          </a:p>
        </p:txBody>
      </p:sp>
      <p:sp>
        <p:nvSpPr>
          <p:cNvPr id="133" name="Google Shape;133;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i="1" lang="en"/>
              <a:t>Efficient turf cutting algorithm which can take into account all possible limitations of volunteers and geography </a:t>
            </a:r>
            <a:endParaRPr i="1"/>
          </a:p>
          <a:p>
            <a:pPr indent="0" lvl="0" marL="0" rtl="0" algn="l">
              <a:spcBef>
                <a:spcPts val="1600"/>
              </a:spcBef>
              <a:spcAft>
                <a:spcPts val="0"/>
              </a:spcAft>
              <a:buNone/>
            </a:pPr>
            <a:r>
              <a:t/>
            </a:r>
            <a:endParaRPr i="1"/>
          </a:p>
          <a:p>
            <a:pPr indent="-342900" lvl="0" marL="457200" rtl="0" algn="l">
              <a:spcBef>
                <a:spcPts val="1600"/>
              </a:spcBef>
              <a:spcAft>
                <a:spcPts val="0"/>
              </a:spcAft>
              <a:buSzPts val="1800"/>
              <a:buChar char="●"/>
            </a:pPr>
            <a:r>
              <a:rPr i="1" lang="en"/>
              <a:t>The app should be able to take voter data, volunteer information as input and then determine possible and efficient turfs within one precinct. </a:t>
            </a:r>
            <a:endParaRPr i="1"/>
          </a:p>
          <a:p>
            <a:pPr indent="0" lvl="0" marL="0" rtl="0" algn="l">
              <a:spcBef>
                <a:spcPts val="1600"/>
              </a:spcBef>
              <a:spcAft>
                <a:spcPts val="0"/>
              </a:spcAft>
              <a:buNone/>
            </a:pPr>
            <a:r>
              <a:t/>
            </a:r>
            <a:endParaRPr i="1"/>
          </a:p>
          <a:p>
            <a:pPr indent="-342900" lvl="0" marL="457200" rtl="0" algn="l">
              <a:spcBef>
                <a:spcPts val="1600"/>
              </a:spcBef>
              <a:spcAft>
                <a:spcPts val="0"/>
              </a:spcAft>
              <a:buSzPts val="1800"/>
              <a:buChar char="●"/>
            </a:pPr>
            <a:r>
              <a:rPr i="1" lang="en"/>
              <a:t>Visualization of such information and the results of turf cutting algorithm is the final part of the task for this application.</a:t>
            </a:r>
            <a:endParaRPr i="1"/>
          </a:p>
        </p:txBody>
      </p:sp>
      <p:sp>
        <p:nvSpPr>
          <p:cNvPr id="134" name="Google Shape;134;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Shared Vision</a:t>
            </a:r>
            <a:endParaRPr/>
          </a:p>
        </p:txBody>
      </p:sp>
      <p:sp>
        <p:nvSpPr>
          <p:cNvPr id="140" name="Google Shape;14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41" name="Google Shape;141;p23"/>
          <p:cNvGraphicFramePr/>
          <p:nvPr/>
        </p:nvGraphicFramePr>
        <p:xfrm>
          <a:off x="448575" y="1017725"/>
          <a:ext cx="3000000" cy="3000000"/>
        </p:xfrm>
        <a:graphic>
          <a:graphicData uri="http://schemas.openxmlformats.org/drawingml/2006/table">
            <a:tbl>
              <a:tblPr>
                <a:noFill/>
                <a:tableStyleId>{2EF835EE-7459-49A6-98B2-6114FAAC1A2F}</a:tableStyleId>
              </a:tblPr>
              <a:tblGrid>
                <a:gridCol w="8520600"/>
              </a:tblGrid>
              <a:tr h="988250">
                <a:tc>
                  <a:txBody>
                    <a:bodyPr/>
                    <a:lstStyle/>
                    <a:p>
                      <a:pPr indent="0" lvl="0" marL="0" rtl="0" algn="l">
                        <a:lnSpc>
                          <a:spcPct val="115000"/>
                        </a:lnSpc>
                        <a:spcBef>
                          <a:spcPts val="0"/>
                        </a:spcBef>
                        <a:spcAft>
                          <a:spcPts val="0"/>
                        </a:spcAft>
                        <a:buNone/>
                      </a:pPr>
                      <a:r>
                        <a:rPr b="1" lang="en" sz="1200"/>
                        <a:t>Assumptions</a:t>
                      </a:r>
                      <a:endParaRPr b="1" sz="1200"/>
                    </a:p>
                    <a:p>
                      <a:pPr indent="0" lvl="0" marL="0" rtl="0" algn="l">
                        <a:lnSpc>
                          <a:spcPct val="115000"/>
                        </a:lnSpc>
                        <a:spcBef>
                          <a:spcPts val="0"/>
                        </a:spcBef>
                        <a:spcAft>
                          <a:spcPts val="0"/>
                        </a:spcAft>
                        <a:buNone/>
                      </a:pPr>
                      <a:r>
                        <a:rPr lang="en" sz="1200"/>
                        <a:t>•Current turf cutting process in not necessarily efficient.</a:t>
                      </a:r>
                      <a:endParaRPr sz="1200"/>
                    </a:p>
                    <a:p>
                      <a:pPr indent="0" lvl="0" marL="0" rtl="0" algn="l">
                        <a:lnSpc>
                          <a:spcPct val="115000"/>
                        </a:lnSpc>
                        <a:spcBef>
                          <a:spcPts val="0"/>
                        </a:spcBef>
                        <a:spcAft>
                          <a:spcPts val="0"/>
                        </a:spcAft>
                        <a:buNone/>
                      </a:pPr>
                      <a:r>
                        <a:rPr lang="en" sz="1200"/>
                        <a:t>•Current system is too expensive and not easily accessible or available for smaller campaigns.</a:t>
                      </a:r>
                      <a:endParaRPr sz="1200"/>
                    </a:p>
                    <a:p>
                      <a:pPr indent="0" lvl="0" marL="0" rtl="0" algn="l">
                        <a:lnSpc>
                          <a:spcPct val="115000"/>
                        </a:lnSpc>
                        <a:spcBef>
                          <a:spcPts val="0"/>
                        </a:spcBef>
                        <a:spcAft>
                          <a:spcPts val="0"/>
                        </a:spcAft>
                        <a:buNone/>
                      </a:pPr>
                      <a:r>
                        <a:rPr lang="en" sz="1200"/>
                        <a:t>•Volunteers will be able to talk to most of the voters assigned to them during their availability.</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142" name="Google Shape;142;p23"/>
          <p:cNvGraphicFramePr/>
          <p:nvPr/>
        </p:nvGraphicFramePr>
        <p:xfrm>
          <a:off x="448575" y="2005975"/>
          <a:ext cx="3000000" cy="3000000"/>
        </p:xfrm>
        <a:graphic>
          <a:graphicData uri="http://schemas.openxmlformats.org/drawingml/2006/table">
            <a:tbl>
              <a:tblPr>
                <a:noFill/>
                <a:tableStyleId>{2EF835EE-7459-49A6-98B2-6114FAAC1A2F}</a:tableStyleId>
              </a:tblPr>
              <a:tblGrid>
                <a:gridCol w="2041400"/>
                <a:gridCol w="2224125"/>
                <a:gridCol w="1929650"/>
                <a:gridCol w="2325425"/>
              </a:tblGrid>
              <a:tr h="490775">
                <a:tc>
                  <a:txBody>
                    <a:bodyPr/>
                    <a:lstStyle/>
                    <a:p>
                      <a:pPr indent="0" lvl="0" marL="0" rtl="0" algn="l">
                        <a:lnSpc>
                          <a:spcPct val="115000"/>
                        </a:lnSpc>
                        <a:spcBef>
                          <a:spcPts val="0"/>
                        </a:spcBef>
                        <a:spcAft>
                          <a:spcPts val="0"/>
                        </a:spcAft>
                        <a:buNone/>
                      </a:pPr>
                      <a:r>
                        <a:rPr b="1" lang="en" sz="1200"/>
                        <a:t>Stakeholders(Who?)</a:t>
                      </a:r>
                      <a:endParaRPr b="1"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t>Initiatives(What?)</a:t>
                      </a:r>
                      <a:endParaRPr b="1"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t>Value Propositions(Why?)</a:t>
                      </a:r>
                      <a:endParaRPr b="1"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t>Beneficiaries(For whom?)</a:t>
                      </a:r>
                      <a:endParaRPr b="1"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96325">
                <a:tc>
                  <a:txBody>
                    <a:bodyPr/>
                    <a:lstStyle/>
                    <a:p>
                      <a:pPr indent="0" lvl="0" marL="0" rtl="0" algn="l">
                        <a:lnSpc>
                          <a:spcPct val="115000"/>
                        </a:lnSpc>
                        <a:spcBef>
                          <a:spcPts val="0"/>
                        </a:spcBef>
                        <a:spcAft>
                          <a:spcPts val="0"/>
                        </a:spcAft>
                        <a:buNone/>
                      </a:pPr>
                      <a:r>
                        <a:rPr lang="en" sz="1200"/>
                        <a:t>•Clients</a:t>
                      </a:r>
                      <a:endParaRPr sz="1200"/>
                    </a:p>
                    <a:p>
                      <a:pPr indent="0" lvl="0" marL="0" rtl="0" algn="l">
                        <a:lnSpc>
                          <a:spcPct val="115000"/>
                        </a:lnSpc>
                        <a:spcBef>
                          <a:spcPts val="0"/>
                        </a:spcBef>
                        <a:spcAft>
                          <a:spcPts val="0"/>
                        </a:spcAft>
                        <a:buNone/>
                      </a:pPr>
                      <a:r>
                        <a:rPr lang="en" sz="1200"/>
                        <a:t>•Campaign Managers</a:t>
                      </a:r>
                      <a:endParaRPr sz="1200"/>
                    </a:p>
                    <a:p>
                      <a:pPr indent="0" lvl="0" marL="0" rtl="0" algn="l">
                        <a:lnSpc>
                          <a:spcPct val="115000"/>
                        </a:lnSpc>
                        <a:spcBef>
                          <a:spcPts val="0"/>
                        </a:spcBef>
                        <a:spcAft>
                          <a:spcPts val="0"/>
                        </a:spcAft>
                        <a:buNone/>
                      </a:pPr>
                      <a:r>
                        <a:rPr lang="en" sz="1200"/>
                        <a:t>•Developers</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t>•Design and develop a web application</a:t>
                      </a:r>
                      <a:endParaRPr sz="1200"/>
                    </a:p>
                    <a:p>
                      <a:pPr indent="0" lvl="0" marL="0" rtl="0" algn="l">
                        <a:lnSpc>
                          <a:spcPct val="115000"/>
                        </a:lnSpc>
                        <a:spcBef>
                          <a:spcPts val="0"/>
                        </a:spcBef>
                        <a:spcAft>
                          <a:spcPts val="0"/>
                        </a:spcAft>
                        <a:buNone/>
                      </a:pPr>
                      <a:r>
                        <a:rPr lang="en" sz="1200"/>
                        <a:t>•Implement turf cutting algorithm</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t>•The need for a better turf cutting process for campaigns.</a:t>
                      </a:r>
                      <a:endParaRPr sz="1200"/>
                    </a:p>
                    <a:p>
                      <a:pPr indent="0" lvl="0" marL="0" rtl="0" algn="l">
                        <a:lnSpc>
                          <a:spcPct val="115000"/>
                        </a:lnSpc>
                        <a:spcBef>
                          <a:spcPts val="0"/>
                        </a:spcBef>
                        <a:spcAft>
                          <a:spcPts val="0"/>
                        </a:spcAft>
                        <a:buNone/>
                      </a:pPr>
                      <a:r>
                        <a:rPr lang="en" sz="1200"/>
                        <a:t>•Increasing the number of voters to be reached and spoken to.</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t>•Campaign Manager</a:t>
                      </a:r>
                      <a:endParaRPr sz="1200"/>
                    </a:p>
                    <a:p>
                      <a:pPr indent="0" lvl="0" marL="0" rtl="0" algn="l">
                        <a:lnSpc>
                          <a:spcPct val="115000"/>
                        </a:lnSpc>
                        <a:spcBef>
                          <a:spcPts val="0"/>
                        </a:spcBef>
                        <a:spcAft>
                          <a:spcPts val="0"/>
                        </a:spcAft>
                        <a:buNone/>
                      </a:pPr>
                      <a:r>
                        <a:rPr lang="en" sz="1200"/>
                        <a:t>•Volunteers</a:t>
                      </a:r>
                      <a:endParaRPr sz="1200"/>
                    </a:p>
                    <a:p>
                      <a:pPr indent="0" lvl="0" marL="0" rtl="0" algn="l">
                        <a:lnSpc>
                          <a:spcPct val="115000"/>
                        </a:lnSpc>
                        <a:spcBef>
                          <a:spcPts val="0"/>
                        </a:spcBef>
                        <a:spcAft>
                          <a:spcPts val="0"/>
                        </a:spcAft>
                        <a:buNone/>
                      </a:pPr>
                      <a:r>
                        <a:rPr lang="en" sz="1200"/>
                        <a:t>•Candidates</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143" name="Google Shape;143;p23"/>
          <p:cNvGraphicFramePr/>
          <p:nvPr/>
        </p:nvGraphicFramePr>
        <p:xfrm>
          <a:off x="448575" y="3865275"/>
          <a:ext cx="3000000" cy="3000000"/>
        </p:xfrm>
        <a:graphic>
          <a:graphicData uri="http://schemas.openxmlformats.org/drawingml/2006/table">
            <a:tbl>
              <a:tblPr>
                <a:noFill/>
                <a:tableStyleId>{2EF835EE-7459-49A6-98B2-6114FAAC1A2F}</a:tableStyleId>
              </a:tblPr>
              <a:tblGrid>
                <a:gridCol w="4260300"/>
                <a:gridCol w="4260300"/>
              </a:tblGrid>
              <a:tr h="1127400">
                <a:tc>
                  <a:txBody>
                    <a:bodyPr/>
                    <a:lstStyle/>
                    <a:p>
                      <a:pPr indent="0" lvl="0" marL="0" rtl="0" algn="l">
                        <a:lnSpc>
                          <a:spcPct val="115000"/>
                        </a:lnSpc>
                        <a:spcBef>
                          <a:spcPts val="0"/>
                        </a:spcBef>
                        <a:spcAft>
                          <a:spcPts val="0"/>
                        </a:spcAft>
                        <a:buNone/>
                      </a:pPr>
                      <a:r>
                        <a:rPr b="1" lang="en" sz="1200"/>
                        <a:t>Cost</a:t>
                      </a:r>
                      <a:endParaRPr b="1" sz="1200"/>
                    </a:p>
                    <a:p>
                      <a:pPr indent="0" lvl="0" marL="0" rtl="0" algn="l">
                        <a:lnSpc>
                          <a:spcPct val="115000"/>
                        </a:lnSpc>
                        <a:spcBef>
                          <a:spcPts val="0"/>
                        </a:spcBef>
                        <a:spcAft>
                          <a:spcPts val="0"/>
                        </a:spcAft>
                        <a:buNone/>
                      </a:pPr>
                      <a:r>
                        <a:rPr lang="en" sz="1200"/>
                        <a:t>•Development costs</a:t>
                      </a:r>
                      <a:endParaRPr sz="1200"/>
                    </a:p>
                    <a:p>
                      <a:pPr indent="0" lvl="0" marL="0" rtl="0" algn="l">
                        <a:lnSpc>
                          <a:spcPct val="115000"/>
                        </a:lnSpc>
                        <a:spcBef>
                          <a:spcPts val="0"/>
                        </a:spcBef>
                        <a:spcAft>
                          <a:spcPts val="0"/>
                        </a:spcAft>
                        <a:buNone/>
                      </a:pPr>
                      <a:r>
                        <a:rPr lang="en" sz="1200"/>
                        <a:t>•Maintenance costs</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t>Benefits</a:t>
                      </a:r>
                      <a:endParaRPr b="1" sz="1200"/>
                    </a:p>
                    <a:p>
                      <a:pPr indent="0" lvl="0" marL="0" rtl="0" algn="l">
                        <a:lnSpc>
                          <a:spcPct val="115000"/>
                        </a:lnSpc>
                        <a:spcBef>
                          <a:spcPts val="0"/>
                        </a:spcBef>
                        <a:spcAft>
                          <a:spcPts val="0"/>
                        </a:spcAft>
                        <a:buNone/>
                      </a:pPr>
                      <a:r>
                        <a:rPr lang="en" sz="1200"/>
                        <a:t>•Measuring voter turnout</a:t>
                      </a:r>
                      <a:endParaRPr sz="1200"/>
                    </a:p>
                    <a:p>
                      <a:pPr indent="0" lvl="0" marL="0" rtl="0" algn="l">
                        <a:lnSpc>
                          <a:spcPct val="115000"/>
                        </a:lnSpc>
                        <a:spcBef>
                          <a:spcPts val="0"/>
                        </a:spcBef>
                        <a:spcAft>
                          <a:spcPts val="0"/>
                        </a:spcAft>
                        <a:buNone/>
                      </a:pPr>
                      <a:r>
                        <a:rPr lang="en" sz="1200"/>
                        <a:t>•Increase in number of voters being reached to by the volunteers</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45025"/>
            <a:ext cx="2196000" cy="18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 Chain Diagram</a:t>
            </a:r>
            <a:endParaRPr/>
          </a:p>
        </p:txBody>
      </p:sp>
      <p:sp>
        <p:nvSpPr>
          <p:cNvPr id="149" name="Google Shape;14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0" name="Google Shape;150;p24"/>
          <p:cNvPicPr preferRelativeResize="0"/>
          <p:nvPr/>
        </p:nvPicPr>
        <p:blipFill>
          <a:blip r:embed="rId3">
            <a:alphaModFix/>
          </a:blip>
          <a:stretch>
            <a:fillRect/>
          </a:stretch>
        </p:blipFill>
        <p:spPr>
          <a:xfrm>
            <a:off x="2063325" y="163150"/>
            <a:ext cx="6663699" cy="4652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Boundary</a:t>
            </a:r>
            <a:endParaRPr/>
          </a:p>
        </p:txBody>
      </p:sp>
      <p:sp>
        <p:nvSpPr>
          <p:cNvPr id="156" name="Google Shape;15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7" name="Google Shape;157;p25"/>
          <p:cNvPicPr preferRelativeResize="0"/>
          <p:nvPr/>
        </p:nvPicPr>
        <p:blipFill>
          <a:blip r:embed="rId3">
            <a:alphaModFix/>
          </a:blip>
          <a:stretch>
            <a:fillRect/>
          </a:stretch>
        </p:blipFill>
        <p:spPr>
          <a:xfrm>
            <a:off x="438700" y="1081275"/>
            <a:ext cx="7950075" cy="3696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Capabilities</a:t>
            </a:r>
            <a:endParaRPr/>
          </a:p>
        </p:txBody>
      </p:sp>
      <p:sp>
        <p:nvSpPr>
          <p:cNvPr id="163" name="Google Shape;16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4" name="Google Shape;164;p26"/>
          <p:cNvPicPr preferRelativeResize="0"/>
          <p:nvPr/>
        </p:nvPicPr>
        <p:blipFill>
          <a:blip r:embed="rId3">
            <a:alphaModFix/>
          </a:blip>
          <a:stretch>
            <a:fillRect/>
          </a:stretch>
        </p:blipFill>
        <p:spPr>
          <a:xfrm>
            <a:off x="477050" y="1196537"/>
            <a:ext cx="8355250" cy="3287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Capability Goals</a:t>
            </a:r>
            <a:endParaRPr/>
          </a:p>
        </p:txBody>
      </p:sp>
      <p:sp>
        <p:nvSpPr>
          <p:cNvPr id="170" name="Google Shape;17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71" name="Google Shape;171;p27"/>
          <p:cNvGraphicFramePr/>
          <p:nvPr/>
        </p:nvGraphicFramePr>
        <p:xfrm>
          <a:off x="418950" y="1196825"/>
          <a:ext cx="3000000" cy="3000000"/>
        </p:xfrm>
        <a:graphic>
          <a:graphicData uri="http://schemas.openxmlformats.org/drawingml/2006/table">
            <a:tbl>
              <a:tblPr>
                <a:noFill/>
                <a:tableStyleId>{2EF835EE-7459-49A6-98B2-6114FAAC1A2F}</a:tableStyleId>
              </a:tblPr>
              <a:tblGrid>
                <a:gridCol w="4190775"/>
                <a:gridCol w="4173325"/>
              </a:tblGrid>
              <a:tr h="639800">
                <a:tc>
                  <a:txBody>
                    <a:bodyPr/>
                    <a:lstStyle/>
                    <a:p>
                      <a:pPr indent="0" lvl="0" marL="0" rtl="0" algn="l">
                        <a:lnSpc>
                          <a:spcPct val="115000"/>
                        </a:lnSpc>
                        <a:spcBef>
                          <a:spcPts val="0"/>
                        </a:spcBef>
                        <a:spcAft>
                          <a:spcPts val="0"/>
                        </a:spcAft>
                        <a:buNone/>
                      </a:pPr>
                      <a:r>
                        <a:rPr b="1" lang="en" sz="1800"/>
                        <a:t>Capabilities</a:t>
                      </a:r>
                      <a:endParaRPr b="1"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F5E9E9"/>
                    </a:solidFill>
                  </a:tcPr>
                </a:tc>
                <a:tc>
                  <a:txBody>
                    <a:bodyPr/>
                    <a:lstStyle/>
                    <a:p>
                      <a:pPr indent="0" lvl="0" marL="0" rtl="0" algn="l">
                        <a:lnSpc>
                          <a:spcPct val="115000"/>
                        </a:lnSpc>
                        <a:spcBef>
                          <a:spcPts val="0"/>
                        </a:spcBef>
                        <a:spcAft>
                          <a:spcPts val="0"/>
                        </a:spcAft>
                        <a:buNone/>
                      </a:pPr>
                      <a:r>
                        <a:rPr b="1" lang="en" sz="1800"/>
                        <a:t>Priority Level</a:t>
                      </a:r>
                      <a:endParaRPr b="1"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F5E9E9"/>
                    </a:solidFill>
                  </a:tcPr>
                </a:tc>
              </a:tr>
              <a:tr h="639800">
                <a:tc>
                  <a:txBody>
                    <a:bodyPr/>
                    <a:lstStyle/>
                    <a:p>
                      <a:pPr indent="0" lvl="0" marL="0" rtl="0" algn="l">
                        <a:lnSpc>
                          <a:spcPct val="115000"/>
                        </a:lnSpc>
                        <a:spcBef>
                          <a:spcPts val="0"/>
                        </a:spcBef>
                        <a:spcAft>
                          <a:spcPts val="0"/>
                        </a:spcAft>
                        <a:buNone/>
                      </a:pPr>
                      <a:r>
                        <a:rPr lang="en" sz="1800"/>
                        <a:t>Take voter data as input</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E9D0D0"/>
                    </a:solidFill>
                  </a:tcPr>
                </a:tc>
                <a:tc>
                  <a:txBody>
                    <a:bodyPr/>
                    <a:lstStyle/>
                    <a:p>
                      <a:pPr indent="0" lvl="0" marL="0" rtl="0" algn="l">
                        <a:lnSpc>
                          <a:spcPct val="115000"/>
                        </a:lnSpc>
                        <a:spcBef>
                          <a:spcPts val="0"/>
                        </a:spcBef>
                        <a:spcAft>
                          <a:spcPts val="0"/>
                        </a:spcAft>
                        <a:buNone/>
                      </a:pPr>
                      <a:r>
                        <a:rPr lang="en" sz="1800"/>
                        <a:t>High</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E9D0D0"/>
                    </a:solidFill>
                  </a:tcPr>
                </a:tc>
              </a:tr>
              <a:tr h="639800">
                <a:tc>
                  <a:txBody>
                    <a:bodyPr/>
                    <a:lstStyle/>
                    <a:p>
                      <a:pPr indent="0" lvl="0" marL="0" rtl="0" algn="l">
                        <a:lnSpc>
                          <a:spcPct val="115000"/>
                        </a:lnSpc>
                        <a:spcBef>
                          <a:spcPts val="0"/>
                        </a:spcBef>
                        <a:spcAft>
                          <a:spcPts val="0"/>
                        </a:spcAft>
                        <a:buNone/>
                      </a:pPr>
                      <a:r>
                        <a:rPr lang="en" sz="1800"/>
                        <a:t>Take volunteer information</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F5E9E9"/>
                    </a:solidFill>
                  </a:tcPr>
                </a:tc>
                <a:tc>
                  <a:txBody>
                    <a:bodyPr/>
                    <a:lstStyle/>
                    <a:p>
                      <a:pPr indent="0" lvl="0" marL="0" rtl="0" algn="l">
                        <a:lnSpc>
                          <a:spcPct val="115000"/>
                        </a:lnSpc>
                        <a:spcBef>
                          <a:spcPts val="0"/>
                        </a:spcBef>
                        <a:spcAft>
                          <a:spcPts val="0"/>
                        </a:spcAft>
                        <a:buNone/>
                      </a:pPr>
                      <a:r>
                        <a:rPr lang="en" sz="1800"/>
                        <a:t>High</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F5E9E9"/>
                    </a:solidFill>
                  </a:tcPr>
                </a:tc>
              </a:tr>
              <a:tr h="639800">
                <a:tc>
                  <a:txBody>
                    <a:bodyPr/>
                    <a:lstStyle/>
                    <a:p>
                      <a:pPr indent="0" lvl="0" marL="0" rtl="0" algn="l">
                        <a:lnSpc>
                          <a:spcPct val="115000"/>
                        </a:lnSpc>
                        <a:spcBef>
                          <a:spcPts val="0"/>
                        </a:spcBef>
                        <a:spcAft>
                          <a:spcPts val="0"/>
                        </a:spcAft>
                        <a:buNone/>
                      </a:pPr>
                      <a:r>
                        <a:rPr lang="en" sz="1800"/>
                        <a:t>Generating turfs within precincts</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E9D0D0"/>
                    </a:solidFill>
                  </a:tcPr>
                </a:tc>
                <a:tc>
                  <a:txBody>
                    <a:bodyPr/>
                    <a:lstStyle/>
                    <a:p>
                      <a:pPr indent="0" lvl="0" marL="0" rtl="0" algn="l">
                        <a:lnSpc>
                          <a:spcPct val="115000"/>
                        </a:lnSpc>
                        <a:spcBef>
                          <a:spcPts val="0"/>
                        </a:spcBef>
                        <a:spcAft>
                          <a:spcPts val="0"/>
                        </a:spcAft>
                        <a:buNone/>
                      </a:pPr>
                      <a:r>
                        <a:rPr lang="en" sz="1800"/>
                        <a:t>High</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E9D0D0"/>
                    </a:solidFill>
                  </a:tcPr>
                </a:tc>
              </a:tr>
              <a:tr h="639800">
                <a:tc>
                  <a:txBody>
                    <a:bodyPr/>
                    <a:lstStyle/>
                    <a:p>
                      <a:pPr indent="0" lvl="0" marL="0" rtl="0" algn="l">
                        <a:lnSpc>
                          <a:spcPct val="115000"/>
                        </a:lnSpc>
                        <a:spcBef>
                          <a:spcPts val="0"/>
                        </a:spcBef>
                        <a:spcAft>
                          <a:spcPts val="0"/>
                        </a:spcAft>
                        <a:buNone/>
                      </a:pPr>
                      <a:r>
                        <a:rPr lang="en" sz="1800"/>
                        <a:t>Visualization of turfs</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F5E9E9"/>
                    </a:solidFill>
                  </a:tcPr>
                </a:tc>
                <a:tc>
                  <a:txBody>
                    <a:bodyPr/>
                    <a:lstStyle/>
                    <a:p>
                      <a:pPr indent="0" lvl="0" marL="0" rtl="0" algn="l">
                        <a:lnSpc>
                          <a:spcPct val="115000"/>
                        </a:lnSpc>
                        <a:spcBef>
                          <a:spcPts val="0"/>
                        </a:spcBef>
                        <a:spcAft>
                          <a:spcPts val="0"/>
                        </a:spcAft>
                        <a:buNone/>
                      </a:pPr>
                      <a:r>
                        <a:rPr lang="en" sz="1800"/>
                        <a:t>Medium</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F5E9E9"/>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Constraints</a:t>
            </a:r>
            <a:endParaRPr/>
          </a:p>
        </p:txBody>
      </p:sp>
      <p:sp>
        <p:nvSpPr>
          <p:cNvPr id="177" name="Google Shape;177;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Browser Compatibility</a:t>
            </a:r>
            <a:r>
              <a:rPr lang="en"/>
              <a:t> : The application should be compatible with commonly used browsers like Chrome, Firefox, and Safari. </a:t>
            </a:r>
            <a:endParaRPr/>
          </a:p>
          <a:p>
            <a:pPr indent="0" lvl="0" marL="0" rtl="0" algn="l">
              <a:spcBef>
                <a:spcPts val="1600"/>
              </a:spcBef>
              <a:spcAft>
                <a:spcPts val="0"/>
              </a:spcAft>
              <a:buNone/>
            </a:pPr>
            <a:r>
              <a:rPr b="1" lang="en"/>
              <a:t>MapBox Compatibility</a:t>
            </a:r>
            <a:r>
              <a:rPr lang="en"/>
              <a:t> : Mapbox API allows efficient route between a minimum of 2 and maximum of 12 point locations on the map. </a:t>
            </a:r>
            <a:endParaRPr/>
          </a:p>
          <a:p>
            <a:pPr indent="0" lvl="0" marL="0" rtl="0" algn="l">
              <a:spcBef>
                <a:spcPts val="1600"/>
              </a:spcBef>
              <a:spcAft>
                <a:spcPts val="0"/>
              </a:spcAft>
              <a:buNone/>
            </a:pPr>
            <a:r>
              <a:rPr lang="en"/>
              <a:t>This generates the need of hierarchical clustering.</a:t>
            </a:r>
            <a:endParaRPr/>
          </a:p>
          <a:p>
            <a:pPr indent="0" lvl="0" marL="0" rtl="0" algn="l">
              <a:spcBef>
                <a:spcPts val="1600"/>
              </a:spcBef>
              <a:spcAft>
                <a:spcPts val="1600"/>
              </a:spcAft>
              <a:buNone/>
            </a:pPr>
            <a:r>
              <a:rPr b="1" lang="en"/>
              <a:t>Monetary Funds</a:t>
            </a:r>
            <a:r>
              <a:rPr lang="en"/>
              <a:t> : Limitations in terms of funds doesn’t allow use of Google Maps API because it starts billing after certain number of API calls.</a:t>
            </a:r>
            <a:endParaRPr/>
          </a:p>
        </p:txBody>
      </p:sp>
      <p:sp>
        <p:nvSpPr>
          <p:cNvPr id="178" name="Google Shape;17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Requirements Analysis</a:t>
            </a:r>
            <a:endParaRPr b="1" sz="3000"/>
          </a:p>
        </p:txBody>
      </p:sp>
      <p:sp>
        <p:nvSpPr>
          <p:cNvPr id="184" name="Google Shape;18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5" name="Google Shape;185;p29"/>
          <p:cNvSpPr txBox="1"/>
          <p:nvPr/>
        </p:nvSpPr>
        <p:spPr>
          <a:xfrm>
            <a:off x="3072000" y="2668725"/>
            <a:ext cx="30000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Presented By Mayank Kulkarni</a:t>
            </a:r>
            <a:endParaRPr>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Win-Win Agreements</a:t>
            </a:r>
            <a:endParaRPr/>
          </a:p>
        </p:txBody>
      </p:sp>
      <p:sp>
        <p:nvSpPr>
          <p:cNvPr id="191" name="Google Shape;19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92" name="Google Shape;192;p30"/>
          <p:cNvGraphicFramePr/>
          <p:nvPr/>
        </p:nvGraphicFramePr>
        <p:xfrm>
          <a:off x="311700" y="1121025"/>
          <a:ext cx="3000000" cy="3000000"/>
        </p:xfrm>
        <a:graphic>
          <a:graphicData uri="http://schemas.openxmlformats.org/drawingml/2006/table">
            <a:tbl>
              <a:tblPr>
                <a:noFill/>
                <a:tableStyleId>{C52C2A39-5925-43B5-81F1-EF21B3251A9F}</a:tableStyleId>
              </a:tblPr>
              <a:tblGrid>
                <a:gridCol w="1661000"/>
                <a:gridCol w="5137825"/>
                <a:gridCol w="1721775"/>
              </a:tblGrid>
              <a:tr h="100000">
                <a:tc gridSpan="3">
                  <a:txBody>
                    <a:bodyPr/>
                    <a:lstStyle/>
                    <a:p>
                      <a:pPr indent="0" lvl="0" marL="0" rtl="0" algn="ctr">
                        <a:spcBef>
                          <a:spcPts val="0"/>
                        </a:spcBef>
                        <a:spcAft>
                          <a:spcPts val="0"/>
                        </a:spcAft>
                        <a:buNone/>
                      </a:pPr>
                      <a:r>
                        <a:rPr lang="en"/>
                        <a:t>Algorithm</a:t>
                      </a:r>
                      <a:endParaRPr/>
                    </a:p>
                  </a:txBody>
                  <a:tcPr marT="91425" marB="91425" marR="91425" marL="91425"/>
                </a:tc>
                <a:tc hMerge="1"/>
                <a:tc hMerge="1"/>
              </a:tr>
              <a:tr h="848925">
                <a:tc>
                  <a:txBody>
                    <a:bodyPr/>
                    <a:lstStyle/>
                    <a:p>
                      <a:pPr indent="0" lvl="0" marL="0" rtl="0" algn="l">
                        <a:lnSpc>
                          <a:spcPct val="115000"/>
                        </a:lnSpc>
                        <a:spcBef>
                          <a:spcPts val="0"/>
                        </a:spcBef>
                        <a:spcAft>
                          <a:spcPts val="0"/>
                        </a:spcAft>
                        <a:buNone/>
                      </a:pPr>
                      <a:r>
                        <a:rPr lang="en"/>
                        <a:t>WC_5695</a:t>
                      </a:r>
                      <a:endParaRPr/>
                    </a:p>
                  </a:txBody>
                  <a:tcPr marT="91425" marB="91425" marR="91425" marL="91425"/>
                </a:tc>
                <a:tc>
                  <a:txBody>
                    <a:bodyPr/>
                    <a:lstStyle/>
                    <a:p>
                      <a:pPr indent="0" lvl="0" marL="0" rtl="0" algn="l">
                        <a:lnSpc>
                          <a:spcPct val="115000"/>
                        </a:lnSpc>
                        <a:spcBef>
                          <a:spcPts val="0"/>
                        </a:spcBef>
                        <a:spcAft>
                          <a:spcPts val="0"/>
                        </a:spcAft>
                        <a:buNone/>
                      </a:pPr>
                      <a:r>
                        <a:rPr lang="en"/>
                        <a:t>The project should scale well to increased voter data.</a:t>
                      </a:r>
                      <a:endParaRPr/>
                    </a:p>
                  </a:txBody>
                  <a:tcPr marT="91425" marB="91425" marR="91425" marL="91425"/>
                </a:tc>
                <a:tc>
                  <a:txBody>
                    <a:bodyPr/>
                    <a:lstStyle/>
                    <a:p>
                      <a:pPr indent="0" lvl="0" marL="0" rtl="0" algn="l">
                        <a:lnSpc>
                          <a:spcPct val="115000"/>
                        </a:lnSpc>
                        <a:spcBef>
                          <a:spcPts val="0"/>
                        </a:spcBef>
                        <a:spcAft>
                          <a:spcPts val="0"/>
                        </a:spcAft>
                        <a:buNone/>
                      </a:pPr>
                      <a:r>
                        <a:rPr lang="en"/>
                        <a:t>0.426</a:t>
                      </a:r>
                      <a:endParaRPr/>
                    </a:p>
                  </a:txBody>
                  <a:tcPr marT="91425" marB="91425" marR="91425" marL="91425"/>
                </a:tc>
              </a:tr>
              <a:tr h="1158950">
                <a:tc>
                  <a:txBody>
                    <a:bodyPr/>
                    <a:lstStyle/>
                    <a:p>
                      <a:pPr indent="0" lvl="0" marL="0" rtl="0" algn="l">
                        <a:lnSpc>
                          <a:spcPct val="115000"/>
                        </a:lnSpc>
                        <a:spcBef>
                          <a:spcPts val="0"/>
                        </a:spcBef>
                        <a:spcAft>
                          <a:spcPts val="0"/>
                        </a:spcAft>
                        <a:buNone/>
                      </a:pPr>
                      <a:r>
                        <a:rPr lang="en"/>
                        <a:t>WC_5508</a:t>
                      </a:r>
                      <a:endParaRPr/>
                    </a:p>
                  </a:txBody>
                  <a:tcPr marT="91425" marB="91425" marR="91425" marL="91425"/>
                </a:tc>
                <a:tc>
                  <a:txBody>
                    <a:bodyPr/>
                    <a:lstStyle/>
                    <a:p>
                      <a:pPr indent="0" lvl="0" marL="0" rtl="0" algn="l">
                        <a:lnSpc>
                          <a:spcPct val="115000"/>
                        </a:lnSpc>
                        <a:spcBef>
                          <a:spcPts val="0"/>
                        </a:spcBef>
                        <a:spcAft>
                          <a:spcPts val="0"/>
                        </a:spcAft>
                        <a:buNone/>
                      </a:pPr>
                      <a:r>
                        <a:rPr lang="en"/>
                        <a:t>We can specify time per volunteer, time per conversation, and likelihood of conversation as parameters.</a:t>
                      </a:r>
                      <a:endParaRPr/>
                    </a:p>
                  </a:txBody>
                  <a:tcPr marT="91425" marB="91425" marR="91425" marL="91425"/>
                </a:tc>
                <a:tc>
                  <a:txBody>
                    <a:bodyPr/>
                    <a:lstStyle/>
                    <a:p>
                      <a:pPr indent="0" lvl="0" marL="0" rtl="0" algn="l">
                        <a:lnSpc>
                          <a:spcPct val="115000"/>
                        </a:lnSpc>
                        <a:spcBef>
                          <a:spcPts val="0"/>
                        </a:spcBef>
                        <a:spcAft>
                          <a:spcPts val="0"/>
                        </a:spcAft>
                        <a:buNone/>
                      </a:pPr>
                      <a:r>
                        <a:rPr lang="en"/>
                        <a:t>0.787</a:t>
                      </a:r>
                      <a:endParaRPr/>
                    </a:p>
                    <a:p>
                      <a:pPr indent="0" lvl="0" marL="0" rtl="0" algn="l">
                        <a:spcBef>
                          <a:spcPts val="0"/>
                        </a:spcBef>
                        <a:spcAft>
                          <a:spcPts val="0"/>
                        </a:spcAft>
                        <a:buNone/>
                      </a:pPr>
                      <a:r>
                        <a:t/>
                      </a:r>
                      <a:endParaRPr/>
                    </a:p>
                  </a:txBody>
                  <a:tcPr marT="91425" marB="91425" marR="91425" marL="91425"/>
                </a:tc>
              </a:tr>
              <a:tr h="848925">
                <a:tc>
                  <a:txBody>
                    <a:bodyPr/>
                    <a:lstStyle/>
                    <a:p>
                      <a:pPr indent="0" lvl="0" marL="0" rtl="0" algn="l">
                        <a:lnSpc>
                          <a:spcPct val="115000"/>
                        </a:lnSpc>
                        <a:spcBef>
                          <a:spcPts val="0"/>
                        </a:spcBef>
                        <a:spcAft>
                          <a:spcPts val="0"/>
                        </a:spcAft>
                        <a:buNone/>
                      </a:pPr>
                      <a:r>
                        <a:rPr lang="en"/>
                        <a:t>WC_5488</a:t>
                      </a:r>
                      <a:endParaRPr/>
                    </a:p>
                  </a:txBody>
                  <a:tcPr marT="91425" marB="91425" marR="91425" marL="91425"/>
                </a:tc>
                <a:tc>
                  <a:txBody>
                    <a:bodyPr/>
                    <a:lstStyle/>
                    <a:p>
                      <a:pPr indent="0" lvl="0" marL="0" rtl="0" algn="l">
                        <a:lnSpc>
                          <a:spcPct val="115000"/>
                        </a:lnSpc>
                        <a:spcBef>
                          <a:spcPts val="0"/>
                        </a:spcBef>
                        <a:spcAft>
                          <a:spcPts val="0"/>
                        </a:spcAft>
                        <a:buNone/>
                      </a:pPr>
                      <a:r>
                        <a:rPr lang="en"/>
                        <a:t>The final product shall accept as input a variable number of volunteers.</a:t>
                      </a:r>
                      <a:endParaRPr/>
                    </a:p>
                  </a:txBody>
                  <a:tcPr marT="91425" marB="91425" marR="91425" marL="91425"/>
                </a:tc>
                <a:tc>
                  <a:txBody>
                    <a:bodyPr/>
                    <a:lstStyle/>
                    <a:p>
                      <a:pPr indent="0" lvl="0" marL="0" rtl="0" algn="l">
                        <a:lnSpc>
                          <a:spcPct val="115000"/>
                        </a:lnSpc>
                        <a:spcBef>
                          <a:spcPts val="0"/>
                        </a:spcBef>
                        <a:spcAft>
                          <a:spcPts val="0"/>
                        </a:spcAft>
                        <a:buNone/>
                      </a:pPr>
                      <a:r>
                        <a:rPr lang="en"/>
                        <a:t>0.893</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311700" y="434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Win-Win Agreements</a:t>
            </a:r>
            <a:endParaRPr/>
          </a:p>
        </p:txBody>
      </p:sp>
      <p:sp>
        <p:nvSpPr>
          <p:cNvPr id="198" name="Google Shape;19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99" name="Google Shape;199;p31"/>
          <p:cNvGraphicFramePr/>
          <p:nvPr/>
        </p:nvGraphicFramePr>
        <p:xfrm>
          <a:off x="311700" y="1172675"/>
          <a:ext cx="3000000" cy="3000000"/>
        </p:xfrm>
        <a:graphic>
          <a:graphicData uri="http://schemas.openxmlformats.org/drawingml/2006/table">
            <a:tbl>
              <a:tblPr>
                <a:noFill/>
                <a:tableStyleId>{C52C2A39-5925-43B5-81F1-EF21B3251A9F}</a:tableStyleId>
              </a:tblPr>
              <a:tblGrid>
                <a:gridCol w="1661000"/>
                <a:gridCol w="5137825"/>
                <a:gridCol w="1721775"/>
              </a:tblGrid>
              <a:tr h="100000">
                <a:tc gridSpan="3">
                  <a:txBody>
                    <a:bodyPr/>
                    <a:lstStyle/>
                    <a:p>
                      <a:pPr indent="0" lvl="0" marL="0" rtl="0" algn="ctr">
                        <a:spcBef>
                          <a:spcPts val="0"/>
                        </a:spcBef>
                        <a:spcAft>
                          <a:spcPts val="0"/>
                        </a:spcAft>
                        <a:buNone/>
                      </a:pPr>
                      <a:r>
                        <a:rPr lang="en"/>
                        <a:t>Testing</a:t>
                      </a:r>
                      <a:endParaRPr/>
                    </a:p>
                  </a:txBody>
                  <a:tcPr marT="91425" marB="91425" marR="91425" marL="91425"/>
                </a:tc>
                <a:tc hMerge="1"/>
                <a:tc hMerge="1"/>
              </a:tr>
              <a:tr h="848925">
                <a:tc>
                  <a:txBody>
                    <a:bodyPr/>
                    <a:lstStyle/>
                    <a:p>
                      <a:pPr indent="0" lvl="0" marL="0" rtl="0" algn="l">
                        <a:lnSpc>
                          <a:spcPct val="115000"/>
                        </a:lnSpc>
                        <a:spcBef>
                          <a:spcPts val="0"/>
                        </a:spcBef>
                        <a:spcAft>
                          <a:spcPts val="0"/>
                        </a:spcAft>
                        <a:buNone/>
                      </a:pPr>
                      <a:r>
                        <a:rPr lang="en"/>
                        <a:t>WC_5510</a:t>
                      </a:r>
                      <a:endParaRPr/>
                    </a:p>
                    <a:p>
                      <a:pPr indent="0" lvl="0" marL="0" rtl="0" algn="l">
                        <a:lnSpc>
                          <a:spcPct val="115000"/>
                        </a:lnSpc>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a:t>A test framework for objectively verifying its effectiveness.</a:t>
                      </a:r>
                      <a:endParaRPr/>
                    </a:p>
                    <a:p>
                      <a:pPr indent="0" lvl="0" marL="0" rtl="0" algn="l">
                        <a:lnSpc>
                          <a:spcPct val="115000"/>
                        </a:lnSpc>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a:t>0.660</a:t>
                      </a:r>
                      <a:endParaRPr/>
                    </a:p>
                    <a:p>
                      <a:pPr indent="0" lvl="0" marL="0" rtl="0" algn="l">
                        <a:lnSpc>
                          <a:spcPct val="115000"/>
                        </a:lnSpc>
                        <a:spcBef>
                          <a:spcPts val="0"/>
                        </a:spcBef>
                        <a:spcAft>
                          <a:spcPts val="0"/>
                        </a:spcAft>
                        <a:buNone/>
                      </a:pPr>
                      <a:r>
                        <a:t/>
                      </a:r>
                      <a:endParaRPr/>
                    </a:p>
                  </a:txBody>
                  <a:tcPr marT="91425" marB="91425" marR="91425" marL="91425"/>
                </a:tc>
              </a:tr>
              <a:tr h="1158950">
                <a:tc>
                  <a:txBody>
                    <a:bodyPr/>
                    <a:lstStyle/>
                    <a:p>
                      <a:pPr indent="0" lvl="0" marL="0" rtl="0" algn="l">
                        <a:lnSpc>
                          <a:spcPct val="115000"/>
                        </a:lnSpc>
                        <a:spcBef>
                          <a:spcPts val="0"/>
                        </a:spcBef>
                        <a:spcAft>
                          <a:spcPts val="0"/>
                        </a:spcAft>
                        <a:buNone/>
                      </a:pPr>
                      <a:r>
                        <a:rPr lang="en"/>
                        <a:t>WC_5491</a:t>
                      </a:r>
                      <a:endParaRPr/>
                    </a:p>
                    <a:p>
                      <a:pPr indent="0" lvl="0" marL="0" rtl="0" algn="l">
                        <a:lnSpc>
                          <a:spcPct val="115000"/>
                        </a:lnSpc>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a:t>The final product shall be executable on Windows, Linux, and MacOS operating systems.</a:t>
                      </a:r>
                      <a:endParaRPr/>
                    </a:p>
                    <a:p>
                      <a:pPr indent="0" lvl="0" marL="0" rtl="0" algn="l">
                        <a:lnSpc>
                          <a:spcPct val="115000"/>
                        </a:lnSpc>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a:t>0.079</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Overview</a:t>
            </a:r>
            <a:endParaRPr b="1"/>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Team’s Strengths and Weaknesses</a:t>
            </a:r>
            <a:endParaRPr/>
          </a:p>
          <a:p>
            <a:pPr indent="-342900" lvl="0" marL="457200" rtl="0" algn="l">
              <a:spcBef>
                <a:spcPts val="0"/>
              </a:spcBef>
              <a:spcAft>
                <a:spcPts val="0"/>
              </a:spcAft>
              <a:buSzPts val="1800"/>
              <a:buChar char="●"/>
            </a:pPr>
            <a:r>
              <a:rPr lang="en"/>
              <a:t>System/Project Engineer Observations</a:t>
            </a:r>
            <a:endParaRPr/>
          </a:p>
          <a:p>
            <a:pPr indent="-342900" lvl="0" marL="457200" rtl="0" algn="l">
              <a:spcBef>
                <a:spcPts val="0"/>
              </a:spcBef>
              <a:spcAft>
                <a:spcPts val="0"/>
              </a:spcAft>
              <a:buSzPts val="1800"/>
              <a:buChar char="●"/>
            </a:pPr>
            <a:r>
              <a:rPr lang="en"/>
              <a:t>Operational Concept Design </a:t>
            </a:r>
            <a:endParaRPr/>
          </a:p>
          <a:p>
            <a:pPr indent="-342900" lvl="0" marL="457200" rtl="0" algn="l">
              <a:spcBef>
                <a:spcPts val="0"/>
              </a:spcBef>
              <a:spcAft>
                <a:spcPts val="0"/>
              </a:spcAft>
              <a:buSzPts val="1800"/>
              <a:buChar char="●"/>
            </a:pPr>
            <a:r>
              <a:rPr lang="en"/>
              <a:t>Win-Win Agreements</a:t>
            </a:r>
            <a:endParaRPr/>
          </a:p>
          <a:p>
            <a:pPr indent="-342900" lvl="0" marL="457200" rtl="0" algn="l">
              <a:spcBef>
                <a:spcPts val="0"/>
              </a:spcBef>
              <a:spcAft>
                <a:spcPts val="0"/>
              </a:spcAft>
              <a:buSzPts val="1800"/>
              <a:buChar char="●"/>
            </a:pPr>
            <a:r>
              <a:rPr lang="en"/>
              <a:t>Prototype And Product Demonstration</a:t>
            </a:r>
            <a:endParaRPr/>
          </a:p>
          <a:p>
            <a:pPr indent="-342900" lvl="0" marL="457200" rtl="0" algn="l">
              <a:spcBef>
                <a:spcPts val="0"/>
              </a:spcBef>
              <a:spcAft>
                <a:spcPts val="0"/>
              </a:spcAft>
              <a:buSzPts val="1800"/>
              <a:buChar char="●"/>
            </a:pPr>
            <a:r>
              <a:rPr lang="en"/>
              <a:t>Architecture</a:t>
            </a:r>
            <a:endParaRPr/>
          </a:p>
          <a:p>
            <a:pPr indent="-342900" lvl="0" marL="457200" rtl="0" algn="l">
              <a:spcBef>
                <a:spcPts val="0"/>
              </a:spcBef>
              <a:spcAft>
                <a:spcPts val="0"/>
              </a:spcAft>
              <a:buSzPts val="1800"/>
              <a:buChar char="●"/>
            </a:pPr>
            <a:r>
              <a:rPr lang="en"/>
              <a:t>Life Cycle Plan</a:t>
            </a:r>
            <a:endParaRPr/>
          </a:p>
          <a:p>
            <a:pPr indent="-342900" lvl="0" marL="457200" rtl="0" algn="l">
              <a:spcBef>
                <a:spcPts val="0"/>
              </a:spcBef>
              <a:spcAft>
                <a:spcPts val="0"/>
              </a:spcAft>
              <a:buSzPts val="1800"/>
              <a:buChar char="●"/>
            </a:pPr>
            <a:r>
              <a:rPr lang="en"/>
              <a:t>Feasibility Evidence </a:t>
            </a:r>
            <a:endParaRPr/>
          </a:p>
          <a:p>
            <a:pPr indent="-342900" lvl="0" marL="457200" rtl="0" algn="l">
              <a:spcBef>
                <a:spcPts val="0"/>
              </a:spcBef>
              <a:spcAft>
                <a:spcPts val="0"/>
              </a:spcAft>
              <a:buSzPts val="1800"/>
              <a:buChar char="●"/>
            </a:pPr>
            <a:r>
              <a:rPr lang="en"/>
              <a:t>Quality Focal Point</a:t>
            </a:r>
            <a:endParaRPr/>
          </a:p>
          <a:p>
            <a:pPr indent="-342900" lvl="0" marL="457200" rtl="0" algn="l">
              <a:spcBef>
                <a:spcPts val="0"/>
              </a:spcBef>
              <a:spcAft>
                <a:spcPts val="0"/>
              </a:spcAft>
              <a:buSzPts val="1800"/>
              <a:buChar char="●"/>
            </a:pPr>
            <a:r>
              <a:rPr lang="en"/>
              <a:t>Feedback </a:t>
            </a:r>
            <a:endParaRPr/>
          </a:p>
        </p:txBody>
      </p:sp>
      <p:sp>
        <p:nvSpPr>
          <p:cNvPr id="68" name="Google Shape;6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434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Win-Win Agreements</a:t>
            </a:r>
            <a:endParaRPr/>
          </a:p>
        </p:txBody>
      </p:sp>
      <p:sp>
        <p:nvSpPr>
          <p:cNvPr id="205" name="Google Shape;20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06" name="Google Shape;206;p32"/>
          <p:cNvGraphicFramePr/>
          <p:nvPr/>
        </p:nvGraphicFramePr>
        <p:xfrm>
          <a:off x="311700" y="1172675"/>
          <a:ext cx="3000000" cy="3000000"/>
        </p:xfrm>
        <a:graphic>
          <a:graphicData uri="http://schemas.openxmlformats.org/drawingml/2006/table">
            <a:tbl>
              <a:tblPr>
                <a:noFill/>
                <a:tableStyleId>{C52C2A39-5925-43B5-81F1-EF21B3251A9F}</a:tableStyleId>
              </a:tblPr>
              <a:tblGrid>
                <a:gridCol w="1661000"/>
                <a:gridCol w="5137825"/>
                <a:gridCol w="1721775"/>
              </a:tblGrid>
              <a:tr h="100000">
                <a:tc gridSpan="3">
                  <a:txBody>
                    <a:bodyPr/>
                    <a:lstStyle/>
                    <a:p>
                      <a:pPr indent="0" lvl="0" marL="0" rtl="0" algn="ctr">
                        <a:spcBef>
                          <a:spcPts val="0"/>
                        </a:spcBef>
                        <a:spcAft>
                          <a:spcPts val="0"/>
                        </a:spcAft>
                        <a:buNone/>
                      </a:pPr>
                      <a:r>
                        <a:rPr lang="en"/>
                        <a:t>Visualization</a:t>
                      </a:r>
                      <a:endParaRPr/>
                    </a:p>
                  </a:txBody>
                  <a:tcPr marT="91425" marB="91425" marR="91425" marL="91425"/>
                </a:tc>
                <a:tc hMerge="1"/>
                <a:tc hMerge="1"/>
              </a:tr>
              <a:tr h="848925">
                <a:tc>
                  <a:txBody>
                    <a:bodyPr/>
                    <a:lstStyle/>
                    <a:p>
                      <a:pPr indent="0" lvl="0" marL="0" rtl="0" algn="l">
                        <a:lnSpc>
                          <a:spcPct val="115000"/>
                        </a:lnSpc>
                        <a:spcBef>
                          <a:spcPts val="0"/>
                        </a:spcBef>
                        <a:spcAft>
                          <a:spcPts val="0"/>
                        </a:spcAft>
                        <a:buNone/>
                      </a:pPr>
                      <a:r>
                        <a:rPr lang="en"/>
                        <a:t>WC_5696</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a:t>Cut turf should be efficiently visualized on an interactive map.</a:t>
                      </a:r>
                      <a:endParaRPr/>
                    </a:p>
                    <a:p>
                      <a:pPr indent="0" lvl="0" marL="0" rtl="0" algn="l">
                        <a:lnSpc>
                          <a:spcPct val="115000"/>
                        </a:lnSpc>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a:t>0.801</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txBody>
                  <a:tcPr marT="91425" marB="91425" marR="91425" marL="91425"/>
                </a:tc>
              </a:tr>
              <a:tr h="1158950">
                <a:tc>
                  <a:txBody>
                    <a:bodyPr/>
                    <a:lstStyle/>
                    <a:p>
                      <a:pPr indent="0" lvl="0" marL="0" rtl="0" algn="l">
                        <a:lnSpc>
                          <a:spcPct val="115000"/>
                        </a:lnSpc>
                        <a:spcBef>
                          <a:spcPts val="0"/>
                        </a:spcBef>
                        <a:spcAft>
                          <a:spcPts val="0"/>
                        </a:spcAft>
                        <a:buNone/>
                      </a:pPr>
                      <a:r>
                        <a:rPr lang="en"/>
                        <a:t>WC_5487</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a:t>The final product shall render voters placed as points on a map indicating the best route(s) for the volunteers to take. Representing the grouping of voters using colors. </a:t>
                      </a:r>
                      <a:endParaRPr/>
                    </a:p>
                  </a:txBody>
                  <a:tcPr marT="91425" marB="91425" marR="91425" marL="91425"/>
                </a:tc>
                <a:tc>
                  <a:txBody>
                    <a:bodyPr/>
                    <a:lstStyle/>
                    <a:p>
                      <a:pPr indent="0" lvl="0" marL="0" rtl="0" algn="l">
                        <a:lnSpc>
                          <a:spcPct val="115000"/>
                        </a:lnSpc>
                        <a:spcBef>
                          <a:spcPts val="0"/>
                        </a:spcBef>
                        <a:spcAft>
                          <a:spcPts val="0"/>
                        </a:spcAft>
                        <a:buNone/>
                      </a:pPr>
                      <a:r>
                        <a:rPr lang="en"/>
                        <a:t>0.896</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Prototype</a:t>
            </a:r>
            <a:endParaRPr b="1" sz="3000"/>
          </a:p>
        </p:txBody>
      </p:sp>
      <p:sp>
        <p:nvSpPr>
          <p:cNvPr id="212" name="Google Shape;21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3" name="Google Shape;213;p33"/>
          <p:cNvSpPr txBox="1"/>
          <p:nvPr/>
        </p:nvSpPr>
        <p:spPr>
          <a:xfrm>
            <a:off x="3072000" y="2668725"/>
            <a:ext cx="30000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Presented By Uche Uba</a:t>
            </a:r>
            <a:endParaRPr>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260375" y="137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Prototype</a:t>
            </a:r>
            <a:endParaRPr b="1"/>
          </a:p>
        </p:txBody>
      </p:sp>
      <p:sp>
        <p:nvSpPr>
          <p:cNvPr id="219" name="Google Shape;219;p34"/>
          <p:cNvSpPr txBox="1"/>
          <p:nvPr>
            <p:ph idx="1" type="body"/>
          </p:nvPr>
        </p:nvSpPr>
        <p:spPr>
          <a:xfrm>
            <a:off x="311700" y="6583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Most Significant Capabilities of the product: Back-end (Django)</a:t>
            </a:r>
            <a:endParaRPr b="1">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Take a list of voters data as an input. Typically in CSV format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Perform A Turf-Cutting operation on said list. Via the following process</a:t>
            </a:r>
            <a:endParaRPr>
              <a:solidFill>
                <a:srgbClr val="000000"/>
              </a:solidFill>
            </a:endParaRPr>
          </a:p>
          <a:p>
            <a:pPr indent="-317500" lvl="1" marL="1371600" rtl="0" algn="l">
              <a:spcBef>
                <a:spcPts val="0"/>
              </a:spcBef>
              <a:spcAft>
                <a:spcPts val="0"/>
              </a:spcAft>
              <a:buClr>
                <a:srgbClr val="000000"/>
              </a:buClr>
              <a:buSzPts val="1400"/>
              <a:buChar char="○"/>
            </a:pPr>
            <a:r>
              <a:rPr lang="en">
                <a:solidFill>
                  <a:srgbClr val="000000"/>
                </a:solidFill>
              </a:rPr>
              <a:t>Takes an input of </a:t>
            </a:r>
            <a:r>
              <a:rPr lang="en">
                <a:solidFill>
                  <a:srgbClr val="000000"/>
                </a:solidFill>
              </a:rPr>
              <a:t>precinct</a:t>
            </a:r>
            <a:r>
              <a:rPr lang="en">
                <a:solidFill>
                  <a:srgbClr val="000000"/>
                </a:solidFill>
              </a:rPr>
              <a:t> data (geoJSON polygon format), and then splits the voters into sections based on the precinct they fall under</a:t>
            </a:r>
            <a:endParaRPr>
              <a:solidFill>
                <a:srgbClr val="000000"/>
              </a:solidFill>
            </a:endParaRPr>
          </a:p>
          <a:p>
            <a:pPr indent="-317500" lvl="1" marL="1371600" rtl="0" algn="l">
              <a:spcBef>
                <a:spcPts val="0"/>
              </a:spcBef>
              <a:spcAft>
                <a:spcPts val="0"/>
              </a:spcAft>
              <a:buClr>
                <a:srgbClr val="000000"/>
              </a:buClr>
              <a:buSzPts val="1400"/>
              <a:buChar char="○"/>
            </a:pPr>
            <a:r>
              <a:rPr lang="en">
                <a:solidFill>
                  <a:srgbClr val="000000"/>
                </a:solidFill>
              </a:rPr>
              <a:t>It then performs a clustering on the voter data in each precinct, based on the number of volunteers available </a:t>
            </a:r>
            <a:endParaRPr>
              <a:solidFill>
                <a:srgbClr val="000000"/>
              </a:solidFill>
            </a:endParaRPr>
          </a:p>
          <a:p>
            <a:pPr indent="-317500" lvl="1" marL="1371600" rtl="0" algn="l">
              <a:spcBef>
                <a:spcPts val="0"/>
              </a:spcBef>
              <a:spcAft>
                <a:spcPts val="0"/>
              </a:spcAft>
              <a:buClr>
                <a:srgbClr val="000000"/>
              </a:buClr>
              <a:buSzPts val="1400"/>
              <a:buChar char="○"/>
            </a:pPr>
            <a:r>
              <a:rPr lang="en">
                <a:solidFill>
                  <a:srgbClr val="000000"/>
                </a:solidFill>
              </a:rPr>
              <a:t>The output of the above operations will be a geoJSON list of voters, with the cluster they belong to included in their properties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output (geoJSON) is returned as a result of an api endpoint</a:t>
            </a:r>
            <a:endParaRPr>
              <a:solidFill>
                <a:srgbClr val="000000"/>
              </a:solidFill>
            </a:endParaRPr>
          </a:p>
          <a:p>
            <a:pPr indent="0" lvl="0" marL="0" rtl="0" algn="l">
              <a:spcBef>
                <a:spcPts val="1600"/>
              </a:spcBef>
              <a:spcAft>
                <a:spcPts val="1600"/>
              </a:spcAft>
              <a:buNone/>
            </a:pPr>
            <a:r>
              <a:rPr i="1" lang="en"/>
              <a:t> </a:t>
            </a:r>
            <a:endParaRPr i="1"/>
          </a:p>
        </p:txBody>
      </p:sp>
      <p:sp>
        <p:nvSpPr>
          <p:cNvPr id="220" name="Google Shape;22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1" name="Google Shape;221;p34"/>
          <p:cNvPicPr preferRelativeResize="0"/>
          <p:nvPr/>
        </p:nvPicPr>
        <p:blipFill>
          <a:blip r:embed="rId3">
            <a:alphaModFix/>
          </a:blip>
          <a:stretch>
            <a:fillRect/>
          </a:stretch>
        </p:blipFill>
        <p:spPr>
          <a:xfrm>
            <a:off x="2515325" y="3681150"/>
            <a:ext cx="1375675" cy="1375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5"/>
          <p:cNvSpPr txBox="1"/>
          <p:nvPr>
            <p:ph type="title"/>
          </p:nvPr>
        </p:nvSpPr>
        <p:spPr>
          <a:xfrm>
            <a:off x="311700" y="229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Prototype contd</a:t>
            </a:r>
            <a:endParaRPr/>
          </a:p>
        </p:txBody>
      </p:sp>
      <p:sp>
        <p:nvSpPr>
          <p:cNvPr id="227" name="Google Shape;227;p35"/>
          <p:cNvSpPr txBox="1"/>
          <p:nvPr>
            <p:ph idx="1" type="body"/>
          </p:nvPr>
        </p:nvSpPr>
        <p:spPr>
          <a:xfrm>
            <a:off x="311700" y="740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Most Significant Capabilities of the product: Front-end (React)</a:t>
            </a:r>
            <a:endParaRPr b="1">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It is able to account for volunteers by displaying an input form where volunteer information can be input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It sends the volunteer information as parameters for the http request to the server</a:t>
            </a:r>
            <a:endParaRPr>
              <a:solidFill>
                <a:srgbClr val="000000"/>
              </a:solidFill>
            </a:endParaRPr>
          </a:p>
          <a:p>
            <a:pPr indent="-342900" lvl="0" marL="457200" rtl="0" algn="l">
              <a:spcBef>
                <a:spcPts val="0"/>
              </a:spcBef>
              <a:spcAft>
                <a:spcPts val="0"/>
              </a:spcAft>
              <a:buSzPts val="1800"/>
              <a:buChar char="●"/>
            </a:pPr>
            <a:r>
              <a:rPr lang="en">
                <a:solidFill>
                  <a:srgbClr val="000000"/>
                </a:solidFill>
              </a:rPr>
              <a:t>It receives the response, parses it, and then utilizes 3rd party libraries like Mapbox and DeckGL to visualize the data</a:t>
            </a:r>
            <a:r>
              <a:rPr lang="en"/>
              <a:t> </a:t>
            </a:r>
            <a:endParaRPr/>
          </a:p>
        </p:txBody>
      </p:sp>
      <p:sp>
        <p:nvSpPr>
          <p:cNvPr id="228" name="Google Shape;228;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9" name="Google Shape;229;p35"/>
          <p:cNvPicPr preferRelativeResize="0"/>
          <p:nvPr/>
        </p:nvPicPr>
        <p:blipFill>
          <a:blip r:embed="rId3">
            <a:alphaModFix/>
          </a:blip>
          <a:stretch>
            <a:fillRect/>
          </a:stretch>
        </p:blipFill>
        <p:spPr>
          <a:xfrm>
            <a:off x="78375" y="3442950"/>
            <a:ext cx="2310150" cy="1298025"/>
          </a:xfrm>
          <a:prstGeom prst="rect">
            <a:avLst/>
          </a:prstGeom>
          <a:noFill/>
          <a:ln>
            <a:noFill/>
          </a:ln>
        </p:spPr>
      </p:pic>
      <p:pic>
        <p:nvPicPr>
          <p:cNvPr id="230" name="Google Shape;230;p35"/>
          <p:cNvPicPr preferRelativeResize="0"/>
          <p:nvPr/>
        </p:nvPicPr>
        <p:blipFill>
          <a:blip r:embed="rId4">
            <a:alphaModFix/>
          </a:blip>
          <a:stretch>
            <a:fillRect/>
          </a:stretch>
        </p:blipFill>
        <p:spPr>
          <a:xfrm>
            <a:off x="2388525" y="3696300"/>
            <a:ext cx="2986157" cy="791325"/>
          </a:xfrm>
          <a:prstGeom prst="rect">
            <a:avLst/>
          </a:prstGeom>
          <a:noFill/>
          <a:ln>
            <a:noFill/>
          </a:ln>
        </p:spPr>
      </p:pic>
      <p:pic>
        <p:nvPicPr>
          <p:cNvPr id="231" name="Google Shape;231;p35"/>
          <p:cNvPicPr preferRelativeResize="0"/>
          <p:nvPr/>
        </p:nvPicPr>
        <p:blipFill>
          <a:blip r:embed="rId5">
            <a:alphaModFix/>
          </a:blip>
          <a:stretch>
            <a:fillRect/>
          </a:stretch>
        </p:blipFill>
        <p:spPr>
          <a:xfrm>
            <a:off x="5620593" y="3335063"/>
            <a:ext cx="3211700" cy="1513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Prototype contd</a:t>
            </a:r>
            <a:endParaRPr/>
          </a:p>
          <a:p>
            <a:pPr indent="0" lvl="0" marL="0" rtl="0" algn="l">
              <a:spcBef>
                <a:spcPts val="0"/>
              </a:spcBef>
              <a:spcAft>
                <a:spcPts val="0"/>
              </a:spcAft>
              <a:buNone/>
            </a:pPr>
            <a:r>
              <a:t/>
            </a:r>
            <a:endParaRPr/>
          </a:p>
        </p:txBody>
      </p:sp>
      <p:sp>
        <p:nvSpPr>
          <p:cNvPr id="237" name="Google Shape;237;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8" name="Google Shape;238;p36"/>
          <p:cNvPicPr preferRelativeResize="0"/>
          <p:nvPr/>
        </p:nvPicPr>
        <p:blipFill>
          <a:blip r:embed="rId3">
            <a:alphaModFix/>
          </a:blip>
          <a:stretch>
            <a:fillRect/>
          </a:stretch>
        </p:blipFill>
        <p:spPr>
          <a:xfrm>
            <a:off x="51300" y="1028075"/>
            <a:ext cx="4391876" cy="2623124"/>
          </a:xfrm>
          <a:prstGeom prst="rect">
            <a:avLst/>
          </a:prstGeom>
          <a:noFill/>
          <a:ln>
            <a:noFill/>
          </a:ln>
        </p:spPr>
      </p:pic>
      <p:pic>
        <p:nvPicPr>
          <p:cNvPr id="239" name="Google Shape;239;p36"/>
          <p:cNvPicPr preferRelativeResize="0"/>
          <p:nvPr/>
        </p:nvPicPr>
        <p:blipFill>
          <a:blip r:embed="rId4">
            <a:alphaModFix/>
          </a:blip>
          <a:stretch>
            <a:fillRect/>
          </a:stretch>
        </p:blipFill>
        <p:spPr>
          <a:xfrm>
            <a:off x="4472225" y="1028075"/>
            <a:ext cx="4648858" cy="2623125"/>
          </a:xfrm>
          <a:prstGeom prst="rect">
            <a:avLst/>
          </a:prstGeom>
          <a:noFill/>
          <a:ln>
            <a:noFill/>
          </a:ln>
        </p:spPr>
      </p:pic>
      <p:sp>
        <p:nvSpPr>
          <p:cNvPr id="240" name="Google Shape;240;p36"/>
          <p:cNvSpPr txBox="1"/>
          <p:nvPr/>
        </p:nvSpPr>
        <p:spPr>
          <a:xfrm>
            <a:off x="1396250" y="572700"/>
            <a:ext cx="61599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Previous prototype- </a:t>
            </a:r>
            <a:r>
              <a:rPr b="1" lang="en">
                <a:latin typeface="Proxima Nova"/>
                <a:ea typeface="Proxima Nova"/>
                <a:cs typeface="Proxima Nova"/>
                <a:sym typeface="Proxima Nova"/>
              </a:rPr>
              <a:t>Using Jupyter Notebook, and a Mapbox Library</a:t>
            </a:r>
            <a:endParaRPr b="1">
              <a:latin typeface="Proxima Nova"/>
              <a:ea typeface="Proxima Nova"/>
              <a:cs typeface="Proxima Nova"/>
              <a:sym typeface="Proxima Nova"/>
            </a:endParaRPr>
          </a:p>
        </p:txBody>
      </p:sp>
      <p:sp>
        <p:nvSpPr>
          <p:cNvPr id="241" name="Google Shape;241;p36"/>
          <p:cNvSpPr txBox="1"/>
          <p:nvPr/>
        </p:nvSpPr>
        <p:spPr>
          <a:xfrm>
            <a:off x="123200" y="4106575"/>
            <a:ext cx="37884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Visualizing voters from the original input list </a:t>
            </a:r>
            <a:endParaRPr>
              <a:latin typeface="Proxima Nova"/>
              <a:ea typeface="Proxima Nova"/>
              <a:cs typeface="Proxima Nova"/>
              <a:sym typeface="Proxima Nova"/>
            </a:endParaRPr>
          </a:p>
        </p:txBody>
      </p:sp>
      <p:sp>
        <p:nvSpPr>
          <p:cNvPr id="242" name="Google Shape;242;p36"/>
          <p:cNvSpPr txBox="1"/>
          <p:nvPr/>
        </p:nvSpPr>
        <p:spPr>
          <a:xfrm>
            <a:off x="4572000" y="4106575"/>
            <a:ext cx="44493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Visualizing voters as various clusters after performing K-means clustering </a:t>
            </a:r>
            <a:endParaRPr>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164275" y="219175"/>
            <a:ext cx="337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Prototype contd</a:t>
            </a:r>
            <a:endParaRPr/>
          </a:p>
        </p:txBody>
      </p:sp>
      <p:sp>
        <p:nvSpPr>
          <p:cNvPr id="248" name="Google Shape;24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9" name="Google Shape;249;p37"/>
          <p:cNvPicPr preferRelativeResize="0"/>
          <p:nvPr/>
        </p:nvPicPr>
        <p:blipFill>
          <a:blip r:embed="rId3">
            <a:alphaModFix/>
          </a:blip>
          <a:stretch>
            <a:fillRect/>
          </a:stretch>
        </p:blipFill>
        <p:spPr>
          <a:xfrm>
            <a:off x="2328875" y="791875"/>
            <a:ext cx="5791902" cy="4016675"/>
          </a:xfrm>
          <a:prstGeom prst="rect">
            <a:avLst/>
          </a:prstGeom>
          <a:noFill/>
          <a:ln>
            <a:noFill/>
          </a:ln>
        </p:spPr>
      </p:pic>
      <p:sp>
        <p:nvSpPr>
          <p:cNvPr id="250" name="Google Shape;250;p37"/>
          <p:cNvSpPr txBox="1"/>
          <p:nvPr/>
        </p:nvSpPr>
        <p:spPr>
          <a:xfrm>
            <a:off x="164275" y="991350"/>
            <a:ext cx="2043000" cy="29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GeoJSON list of voters returned by the turf cutting algorithm. Each voter is assigned to a cluster based on the precinct they fall under, and the number of volunteers assigned to that precinct </a:t>
            </a:r>
            <a:endParaRPr sz="1600">
              <a:latin typeface="Proxima Nova"/>
              <a:ea typeface="Proxima Nova"/>
              <a:cs typeface="Proxima Nova"/>
              <a:sym typeface="Proxima Nova"/>
            </a:endParaRPr>
          </a:p>
        </p:txBody>
      </p:sp>
      <p:sp>
        <p:nvSpPr>
          <p:cNvPr id="251" name="Google Shape;251;p37"/>
          <p:cNvSpPr/>
          <p:nvPr/>
        </p:nvSpPr>
        <p:spPr>
          <a:xfrm>
            <a:off x="2782225" y="1104275"/>
            <a:ext cx="133500" cy="143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 name="Google Shape;252;p37"/>
          <p:cNvCxnSpPr>
            <a:endCxn id="251" idx="7"/>
          </p:cNvCxnSpPr>
          <p:nvPr/>
        </p:nvCxnSpPr>
        <p:spPr>
          <a:xfrm flipH="1">
            <a:off x="2896174" y="652519"/>
            <a:ext cx="1302600" cy="472800"/>
          </a:xfrm>
          <a:prstGeom prst="straightConnector1">
            <a:avLst/>
          </a:prstGeom>
          <a:noFill/>
          <a:ln cap="flat" cmpd="sng" w="9525">
            <a:solidFill>
              <a:srgbClr val="FF0000"/>
            </a:solidFill>
            <a:prstDash val="solid"/>
            <a:round/>
            <a:headEnd len="med" w="med" type="none"/>
            <a:tailEnd len="med" w="med" type="triangle"/>
          </a:ln>
        </p:spPr>
      </p:cxnSp>
      <p:sp>
        <p:nvSpPr>
          <p:cNvPr id="253" name="Google Shape;253;p37"/>
          <p:cNvSpPr txBox="1"/>
          <p:nvPr/>
        </p:nvSpPr>
        <p:spPr>
          <a:xfrm>
            <a:off x="4198975" y="529375"/>
            <a:ext cx="42735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Cluster Information based on clustering algorithm</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4" name="Google Shape;254;p37"/>
          <p:cNvSpPr txBox="1"/>
          <p:nvPr/>
        </p:nvSpPr>
        <p:spPr>
          <a:xfrm>
            <a:off x="2915675" y="82125"/>
            <a:ext cx="6036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Current Prototype (Back-end (Django)): Api response from Django Server</a:t>
            </a:r>
            <a:endParaRPr b="1">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8"/>
          <p:cNvSpPr txBox="1"/>
          <p:nvPr>
            <p:ph type="title"/>
          </p:nvPr>
        </p:nvSpPr>
        <p:spPr>
          <a:xfrm>
            <a:off x="311700" y="188375"/>
            <a:ext cx="314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Prototype contd</a:t>
            </a:r>
            <a:endParaRPr/>
          </a:p>
          <a:p>
            <a:pPr indent="0" lvl="0" marL="0" rtl="0" algn="l">
              <a:spcBef>
                <a:spcPts val="0"/>
              </a:spcBef>
              <a:spcAft>
                <a:spcPts val="0"/>
              </a:spcAft>
              <a:buNone/>
            </a:pPr>
            <a:r>
              <a:t/>
            </a:r>
            <a:endParaRPr/>
          </a:p>
        </p:txBody>
      </p:sp>
      <p:sp>
        <p:nvSpPr>
          <p:cNvPr id="260" name="Google Shape;260;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1" name="Google Shape;261;p38"/>
          <p:cNvSpPr txBox="1"/>
          <p:nvPr/>
        </p:nvSpPr>
        <p:spPr>
          <a:xfrm>
            <a:off x="6108650" y="519075"/>
            <a:ext cx="2474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DeckGL layering visualization</a:t>
            </a:r>
            <a:endParaRPr>
              <a:latin typeface="Proxima Nova"/>
              <a:ea typeface="Proxima Nova"/>
              <a:cs typeface="Proxima Nova"/>
              <a:sym typeface="Proxima Nova"/>
            </a:endParaRPr>
          </a:p>
        </p:txBody>
      </p:sp>
      <p:sp>
        <p:nvSpPr>
          <p:cNvPr id="262" name="Google Shape;262;p38"/>
          <p:cNvSpPr txBox="1"/>
          <p:nvPr/>
        </p:nvSpPr>
        <p:spPr>
          <a:xfrm>
            <a:off x="8182375" y="1609500"/>
            <a:ext cx="8625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MapBox</a:t>
            </a:r>
            <a:endParaRPr>
              <a:latin typeface="Proxima Nova"/>
              <a:ea typeface="Proxima Nova"/>
              <a:cs typeface="Proxima Nova"/>
              <a:sym typeface="Proxima Nova"/>
            </a:endParaRPr>
          </a:p>
        </p:txBody>
      </p:sp>
      <p:sp>
        <p:nvSpPr>
          <p:cNvPr id="263" name="Google Shape;263;p38"/>
          <p:cNvSpPr txBox="1"/>
          <p:nvPr/>
        </p:nvSpPr>
        <p:spPr>
          <a:xfrm>
            <a:off x="51325" y="1453350"/>
            <a:ext cx="729000" cy="7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Toggle Input menu</a:t>
            </a:r>
            <a:endParaRPr>
              <a:latin typeface="Proxima Nova"/>
              <a:ea typeface="Proxima Nova"/>
              <a:cs typeface="Proxima Nova"/>
              <a:sym typeface="Proxima Nova"/>
            </a:endParaRPr>
          </a:p>
        </p:txBody>
      </p:sp>
      <p:sp>
        <p:nvSpPr>
          <p:cNvPr id="264" name="Google Shape;264;p38"/>
          <p:cNvSpPr txBox="1"/>
          <p:nvPr/>
        </p:nvSpPr>
        <p:spPr>
          <a:xfrm>
            <a:off x="-41075" y="2571750"/>
            <a:ext cx="1057500" cy="81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Input form per volunteer</a:t>
            </a:r>
            <a:endParaRPr>
              <a:latin typeface="Proxima Nova"/>
              <a:ea typeface="Proxima Nova"/>
              <a:cs typeface="Proxima Nova"/>
              <a:sym typeface="Proxima Nova"/>
            </a:endParaRPr>
          </a:p>
        </p:txBody>
      </p:sp>
      <p:sp>
        <p:nvSpPr>
          <p:cNvPr id="265" name="Google Shape;265;p38"/>
          <p:cNvSpPr txBox="1"/>
          <p:nvPr/>
        </p:nvSpPr>
        <p:spPr>
          <a:xfrm>
            <a:off x="71875" y="4200200"/>
            <a:ext cx="1211400" cy="7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RESTApi</a:t>
            </a:r>
            <a:r>
              <a:rPr lang="en">
                <a:latin typeface="Proxima Nova"/>
                <a:ea typeface="Proxima Nova"/>
                <a:cs typeface="Proxima Nova"/>
                <a:sym typeface="Proxima Nova"/>
              </a:rPr>
              <a:t> Trigger on form submit</a:t>
            </a:r>
            <a:endParaRPr>
              <a:latin typeface="Proxima Nova"/>
              <a:ea typeface="Proxima Nova"/>
              <a:cs typeface="Proxima Nova"/>
              <a:sym typeface="Proxima Nova"/>
            </a:endParaRPr>
          </a:p>
        </p:txBody>
      </p:sp>
      <p:sp>
        <p:nvSpPr>
          <p:cNvPr id="266" name="Google Shape;266;p38"/>
          <p:cNvSpPr txBox="1"/>
          <p:nvPr/>
        </p:nvSpPr>
        <p:spPr>
          <a:xfrm>
            <a:off x="2227825" y="4523025"/>
            <a:ext cx="56757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Sample Visualization using MapBox and DeckGL uber GeoJSON data</a:t>
            </a:r>
            <a:endParaRPr>
              <a:latin typeface="Proxima Nova"/>
              <a:ea typeface="Proxima Nova"/>
              <a:cs typeface="Proxima Nova"/>
              <a:sym typeface="Proxima Nova"/>
            </a:endParaRPr>
          </a:p>
        </p:txBody>
      </p:sp>
      <p:sp>
        <p:nvSpPr>
          <p:cNvPr id="267" name="Google Shape;267;p38"/>
          <p:cNvSpPr txBox="1"/>
          <p:nvPr/>
        </p:nvSpPr>
        <p:spPr>
          <a:xfrm>
            <a:off x="3234050" y="188375"/>
            <a:ext cx="53487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Current Prototype (Front-end (React)): Visualization of GeoJSON</a:t>
            </a:r>
            <a:endParaRPr b="1">
              <a:latin typeface="Proxima Nova"/>
              <a:ea typeface="Proxima Nova"/>
              <a:cs typeface="Proxima Nova"/>
              <a:sym typeface="Proxima Nova"/>
            </a:endParaRPr>
          </a:p>
        </p:txBody>
      </p:sp>
      <p:pic>
        <p:nvPicPr>
          <p:cNvPr id="268" name="Google Shape;268;p38"/>
          <p:cNvPicPr preferRelativeResize="0"/>
          <p:nvPr/>
        </p:nvPicPr>
        <p:blipFill>
          <a:blip r:embed="rId3">
            <a:alphaModFix/>
          </a:blip>
          <a:stretch>
            <a:fillRect/>
          </a:stretch>
        </p:blipFill>
        <p:spPr>
          <a:xfrm>
            <a:off x="1330250" y="1033376"/>
            <a:ext cx="6717028" cy="3489658"/>
          </a:xfrm>
          <a:prstGeom prst="rect">
            <a:avLst/>
          </a:prstGeom>
          <a:noFill/>
          <a:ln>
            <a:noFill/>
          </a:ln>
        </p:spPr>
      </p:pic>
      <p:sp>
        <p:nvSpPr>
          <p:cNvPr id="269" name="Google Shape;269;p38"/>
          <p:cNvSpPr txBox="1"/>
          <p:nvPr/>
        </p:nvSpPr>
        <p:spPr>
          <a:xfrm>
            <a:off x="71875" y="3383550"/>
            <a:ext cx="1057500" cy="7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Add Volunteer Button</a:t>
            </a:r>
            <a:endParaRPr>
              <a:latin typeface="Proxima Nova"/>
              <a:ea typeface="Proxima Nova"/>
              <a:cs typeface="Proxima Nova"/>
              <a:sym typeface="Proxima Nova"/>
            </a:endParaRPr>
          </a:p>
        </p:txBody>
      </p:sp>
      <p:cxnSp>
        <p:nvCxnSpPr>
          <p:cNvPr id="270" name="Google Shape;270;p38"/>
          <p:cNvCxnSpPr>
            <a:stCxn id="263" idx="3"/>
          </p:cNvCxnSpPr>
          <p:nvPr/>
        </p:nvCxnSpPr>
        <p:spPr>
          <a:xfrm flipH="1" rot="10800000">
            <a:off x="780325" y="1207050"/>
            <a:ext cx="718500" cy="610800"/>
          </a:xfrm>
          <a:prstGeom prst="straightConnector1">
            <a:avLst/>
          </a:prstGeom>
          <a:noFill/>
          <a:ln cap="flat" cmpd="sng" w="28575">
            <a:solidFill>
              <a:srgbClr val="980000"/>
            </a:solidFill>
            <a:prstDash val="solid"/>
            <a:round/>
            <a:headEnd len="med" w="med" type="none"/>
            <a:tailEnd len="med" w="med" type="triangle"/>
          </a:ln>
        </p:spPr>
      </p:cxnSp>
      <p:cxnSp>
        <p:nvCxnSpPr>
          <p:cNvPr id="271" name="Google Shape;271;p38"/>
          <p:cNvCxnSpPr>
            <a:stCxn id="264" idx="3"/>
          </p:cNvCxnSpPr>
          <p:nvPr/>
        </p:nvCxnSpPr>
        <p:spPr>
          <a:xfrm flipH="1" rot="10800000">
            <a:off x="1016425" y="2859750"/>
            <a:ext cx="687900" cy="117900"/>
          </a:xfrm>
          <a:prstGeom prst="straightConnector1">
            <a:avLst/>
          </a:prstGeom>
          <a:noFill/>
          <a:ln cap="flat" cmpd="sng" w="28575">
            <a:solidFill>
              <a:srgbClr val="980000"/>
            </a:solidFill>
            <a:prstDash val="solid"/>
            <a:round/>
            <a:headEnd len="med" w="med" type="none"/>
            <a:tailEnd len="med" w="med" type="triangle"/>
          </a:ln>
        </p:spPr>
      </p:cxnSp>
      <p:cxnSp>
        <p:nvCxnSpPr>
          <p:cNvPr id="272" name="Google Shape;272;p38"/>
          <p:cNvCxnSpPr>
            <a:stCxn id="264" idx="0"/>
          </p:cNvCxnSpPr>
          <p:nvPr/>
        </p:nvCxnSpPr>
        <p:spPr>
          <a:xfrm flipH="1" rot="10800000">
            <a:off x="487675" y="2151450"/>
            <a:ext cx="1124100" cy="420300"/>
          </a:xfrm>
          <a:prstGeom prst="straightConnector1">
            <a:avLst/>
          </a:prstGeom>
          <a:noFill/>
          <a:ln cap="flat" cmpd="sng" w="28575">
            <a:solidFill>
              <a:srgbClr val="980000"/>
            </a:solidFill>
            <a:prstDash val="solid"/>
            <a:round/>
            <a:headEnd len="med" w="med" type="none"/>
            <a:tailEnd len="med" w="med" type="triangle"/>
          </a:ln>
        </p:spPr>
      </p:cxnSp>
      <p:cxnSp>
        <p:nvCxnSpPr>
          <p:cNvPr id="273" name="Google Shape;273;p38"/>
          <p:cNvCxnSpPr>
            <a:stCxn id="269" idx="3"/>
          </p:cNvCxnSpPr>
          <p:nvPr/>
        </p:nvCxnSpPr>
        <p:spPr>
          <a:xfrm>
            <a:off x="1129375" y="3748050"/>
            <a:ext cx="708300" cy="179400"/>
          </a:xfrm>
          <a:prstGeom prst="straightConnector1">
            <a:avLst/>
          </a:prstGeom>
          <a:noFill/>
          <a:ln cap="flat" cmpd="sng" w="28575">
            <a:solidFill>
              <a:srgbClr val="980000"/>
            </a:solidFill>
            <a:prstDash val="solid"/>
            <a:round/>
            <a:headEnd len="med" w="med" type="none"/>
            <a:tailEnd len="med" w="med" type="triangle"/>
          </a:ln>
        </p:spPr>
      </p:cxnSp>
      <p:cxnSp>
        <p:nvCxnSpPr>
          <p:cNvPr id="274" name="Google Shape;274;p38"/>
          <p:cNvCxnSpPr/>
          <p:nvPr/>
        </p:nvCxnSpPr>
        <p:spPr>
          <a:xfrm flipH="1" rot="10800000">
            <a:off x="1283275" y="4328000"/>
            <a:ext cx="564600" cy="317100"/>
          </a:xfrm>
          <a:prstGeom prst="straightConnector1">
            <a:avLst/>
          </a:prstGeom>
          <a:noFill/>
          <a:ln cap="flat" cmpd="sng" w="28575">
            <a:solidFill>
              <a:srgbClr val="980000"/>
            </a:solidFill>
            <a:prstDash val="solid"/>
            <a:round/>
            <a:headEnd len="med" w="med" type="none"/>
            <a:tailEnd len="med" w="med" type="triangle"/>
          </a:ln>
        </p:spPr>
      </p:cxnSp>
      <p:cxnSp>
        <p:nvCxnSpPr>
          <p:cNvPr id="275" name="Google Shape;275;p38"/>
          <p:cNvCxnSpPr>
            <a:stCxn id="261" idx="2"/>
          </p:cNvCxnSpPr>
          <p:nvPr/>
        </p:nvCxnSpPr>
        <p:spPr>
          <a:xfrm flipH="1">
            <a:off x="6919700" y="912675"/>
            <a:ext cx="426000" cy="1279800"/>
          </a:xfrm>
          <a:prstGeom prst="straightConnector1">
            <a:avLst/>
          </a:prstGeom>
          <a:noFill/>
          <a:ln cap="flat" cmpd="sng" w="28575">
            <a:solidFill>
              <a:srgbClr val="980000"/>
            </a:solidFill>
            <a:prstDash val="solid"/>
            <a:round/>
            <a:headEnd len="med" w="med" type="none"/>
            <a:tailEnd len="med" w="med" type="triangle"/>
          </a:ln>
        </p:spPr>
      </p:cxnSp>
      <p:cxnSp>
        <p:nvCxnSpPr>
          <p:cNvPr id="276" name="Google Shape;276;p38"/>
          <p:cNvCxnSpPr>
            <a:stCxn id="262" idx="2"/>
          </p:cNvCxnSpPr>
          <p:nvPr/>
        </p:nvCxnSpPr>
        <p:spPr>
          <a:xfrm flipH="1">
            <a:off x="7853725" y="2028300"/>
            <a:ext cx="759900" cy="472200"/>
          </a:xfrm>
          <a:prstGeom prst="straightConnector1">
            <a:avLst/>
          </a:prstGeom>
          <a:noFill/>
          <a:ln cap="flat" cmpd="sng" w="28575">
            <a:solidFill>
              <a:srgbClr val="98000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9"/>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Architecture</a:t>
            </a:r>
            <a:endParaRPr b="1" sz="3000"/>
          </a:p>
        </p:txBody>
      </p:sp>
      <p:sp>
        <p:nvSpPr>
          <p:cNvPr id="282" name="Google Shape;282;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3" name="Google Shape;283;p39"/>
          <p:cNvSpPr txBox="1"/>
          <p:nvPr/>
        </p:nvSpPr>
        <p:spPr>
          <a:xfrm>
            <a:off x="3072000" y="2668725"/>
            <a:ext cx="30000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Presented By Sahithi Velma</a:t>
            </a:r>
            <a:endParaRPr>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Top-Level Physical Architecture</a:t>
            </a:r>
            <a:endParaRPr b="1"/>
          </a:p>
        </p:txBody>
      </p:sp>
      <p:sp>
        <p:nvSpPr>
          <p:cNvPr id="289" name="Google Shape;289;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0" name="Google Shape;290;p40"/>
          <p:cNvPicPr preferRelativeResize="0"/>
          <p:nvPr/>
        </p:nvPicPr>
        <p:blipFill>
          <a:blip r:embed="rId3">
            <a:alphaModFix/>
          </a:blip>
          <a:stretch>
            <a:fillRect/>
          </a:stretch>
        </p:blipFill>
        <p:spPr>
          <a:xfrm>
            <a:off x="1022150" y="1322513"/>
            <a:ext cx="7761499" cy="3164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Top-Level Logical Architecture</a:t>
            </a:r>
            <a:endParaRPr/>
          </a:p>
        </p:txBody>
      </p:sp>
      <p:sp>
        <p:nvSpPr>
          <p:cNvPr id="296" name="Google Shape;296;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7" name="Google Shape;297;p41"/>
          <p:cNvPicPr preferRelativeResize="0"/>
          <p:nvPr/>
        </p:nvPicPr>
        <p:blipFill>
          <a:blip r:embed="rId3">
            <a:alphaModFix/>
          </a:blip>
          <a:stretch>
            <a:fillRect/>
          </a:stretch>
        </p:blipFill>
        <p:spPr>
          <a:xfrm>
            <a:off x="850375" y="1093925"/>
            <a:ext cx="7020575" cy="3549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Team’s </a:t>
            </a:r>
            <a:r>
              <a:rPr b="1" lang="en" sz="3000"/>
              <a:t>Strengths and Weaknesses</a:t>
            </a:r>
            <a:endParaRPr b="1" sz="3000"/>
          </a:p>
          <a:p>
            <a:pPr indent="0" lvl="0" marL="0" rtl="0" algn="ctr">
              <a:spcBef>
                <a:spcPts val="0"/>
              </a:spcBef>
              <a:spcAft>
                <a:spcPts val="0"/>
              </a:spcAft>
              <a:buNone/>
            </a:pPr>
            <a:r>
              <a:rPr lang="en" sz="1800"/>
              <a:t>Presented by Kevin Grimes</a:t>
            </a:r>
            <a:endParaRPr sz="1800"/>
          </a:p>
        </p:txBody>
      </p:sp>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System Context Diagram</a:t>
            </a:r>
            <a:endParaRPr/>
          </a:p>
        </p:txBody>
      </p:sp>
      <p:sp>
        <p:nvSpPr>
          <p:cNvPr id="303" name="Google Shape;303;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4" name="Google Shape;304;p42"/>
          <p:cNvPicPr preferRelativeResize="0"/>
          <p:nvPr/>
        </p:nvPicPr>
        <p:blipFill>
          <a:blip r:embed="rId3">
            <a:alphaModFix/>
          </a:blip>
          <a:stretch>
            <a:fillRect/>
          </a:stretch>
        </p:blipFill>
        <p:spPr>
          <a:xfrm>
            <a:off x="785975" y="1225950"/>
            <a:ext cx="7364175" cy="3261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Case Diagram</a:t>
            </a:r>
            <a:endParaRPr/>
          </a:p>
        </p:txBody>
      </p:sp>
      <p:sp>
        <p:nvSpPr>
          <p:cNvPr id="310" name="Google Shape;310;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1" name="Google Shape;311;p43"/>
          <p:cNvPicPr preferRelativeResize="0"/>
          <p:nvPr/>
        </p:nvPicPr>
        <p:blipFill>
          <a:blip r:embed="rId3">
            <a:alphaModFix/>
          </a:blip>
          <a:stretch>
            <a:fillRect/>
          </a:stretch>
        </p:blipFill>
        <p:spPr>
          <a:xfrm>
            <a:off x="845900" y="1017725"/>
            <a:ext cx="7626544" cy="38209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Sequence Diagram</a:t>
            </a:r>
            <a:endParaRPr/>
          </a:p>
        </p:txBody>
      </p:sp>
      <p:sp>
        <p:nvSpPr>
          <p:cNvPr id="317" name="Google Shape;317;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8" name="Google Shape;318;p44"/>
          <p:cNvPicPr preferRelativeResize="0"/>
          <p:nvPr/>
        </p:nvPicPr>
        <p:blipFill>
          <a:blip r:embed="rId3">
            <a:alphaModFix/>
          </a:blip>
          <a:stretch>
            <a:fillRect/>
          </a:stretch>
        </p:blipFill>
        <p:spPr>
          <a:xfrm>
            <a:off x="1049925" y="1084225"/>
            <a:ext cx="7422526" cy="38209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NDI Status</a:t>
            </a:r>
            <a:endParaRPr/>
          </a:p>
        </p:txBody>
      </p:sp>
      <p:sp>
        <p:nvSpPr>
          <p:cNvPr id="324" name="Google Shape;324;p45"/>
          <p:cNvSpPr txBox="1"/>
          <p:nvPr>
            <p:ph idx="1" type="body"/>
          </p:nvPr>
        </p:nvSpPr>
        <p:spPr>
          <a:xfrm>
            <a:off x="500550" y="11322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Arial"/>
                <a:ea typeface="Arial"/>
                <a:cs typeface="Arial"/>
                <a:sym typeface="Arial"/>
              </a:rPr>
              <a:t>COTS</a:t>
            </a:r>
            <a:endParaRPr>
              <a:solidFill>
                <a:srgbClr val="000000"/>
              </a:solidFill>
              <a:latin typeface="Arial"/>
              <a:ea typeface="Arial"/>
              <a:cs typeface="Arial"/>
              <a:sym typeface="Arial"/>
            </a:endParaRPr>
          </a:p>
          <a:p>
            <a:pPr indent="-342900" lvl="1" marL="13716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React.js</a:t>
            </a:r>
            <a:endParaRPr sz="1800">
              <a:solidFill>
                <a:srgbClr val="000000"/>
              </a:solidFill>
              <a:latin typeface="Arial"/>
              <a:ea typeface="Arial"/>
              <a:cs typeface="Arial"/>
              <a:sym typeface="Arial"/>
            </a:endParaRPr>
          </a:p>
          <a:p>
            <a:pPr indent="-342900" lvl="1" marL="13716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Scikit learn</a:t>
            </a:r>
            <a:endParaRPr sz="1800">
              <a:solidFill>
                <a:srgbClr val="000000"/>
              </a:solidFill>
              <a:latin typeface="Arial"/>
              <a:ea typeface="Arial"/>
              <a:cs typeface="Arial"/>
              <a:sym typeface="Arial"/>
            </a:endParaRPr>
          </a:p>
          <a:p>
            <a:pPr indent="-342900" lvl="1" marL="13716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Pandas</a:t>
            </a:r>
            <a:endParaRPr sz="1800">
              <a:solidFill>
                <a:srgbClr val="000000"/>
              </a:solidFill>
              <a:latin typeface="Arial"/>
              <a:ea typeface="Arial"/>
              <a:cs typeface="Arial"/>
              <a:sym typeface="Arial"/>
            </a:endParaRPr>
          </a:p>
          <a:p>
            <a:pPr indent="-342900" lvl="1" marL="13716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MapBox</a:t>
            </a:r>
            <a:endParaRPr sz="1800">
              <a:solidFill>
                <a:srgbClr val="000000"/>
              </a:solidFill>
              <a:latin typeface="Arial"/>
              <a:ea typeface="Arial"/>
              <a:cs typeface="Arial"/>
              <a:sym typeface="Arial"/>
            </a:endParaRPr>
          </a:p>
          <a:p>
            <a:pPr indent="-342900" lvl="1" marL="13716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Deck.gl</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Server</a:t>
            </a:r>
            <a:endParaRPr>
              <a:solidFill>
                <a:srgbClr val="000000"/>
              </a:solidFill>
              <a:latin typeface="Arial"/>
              <a:ea typeface="Arial"/>
              <a:cs typeface="Arial"/>
              <a:sym typeface="Arial"/>
            </a:endParaRPr>
          </a:p>
          <a:p>
            <a:pPr indent="-342900" lvl="1" marL="13716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Django</a:t>
            </a:r>
            <a:endParaRPr sz="1800">
              <a:solidFill>
                <a:srgbClr val="000000"/>
              </a:solidFill>
              <a:latin typeface="Arial"/>
              <a:ea typeface="Arial"/>
              <a:cs typeface="Arial"/>
              <a:sym typeface="Arial"/>
            </a:endParaRPr>
          </a:p>
        </p:txBody>
      </p:sp>
      <p:sp>
        <p:nvSpPr>
          <p:cNvPr id="325" name="Google Shape;325;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6" name="Google Shape;326;p45"/>
          <p:cNvPicPr preferRelativeResize="0"/>
          <p:nvPr/>
        </p:nvPicPr>
        <p:blipFill>
          <a:blip r:embed="rId3">
            <a:alphaModFix/>
          </a:blip>
          <a:stretch>
            <a:fillRect/>
          </a:stretch>
        </p:blipFill>
        <p:spPr>
          <a:xfrm>
            <a:off x="5931250" y="252800"/>
            <a:ext cx="2842925" cy="1894800"/>
          </a:xfrm>
          <a:prstGeom prst="rect">
            <a:avLst/>
          </a:prstGeom>
          <a:noFill/>
          <a:ln>
            <a:noFill/>
          </a:ln>
        </p:spPr>
      </p:pic>
      <p:pic>
        <p:nvPicPr>
          <p:cNvPr id="327" name="Google Shape;327;p45"/>
          <p:cNvPicPr preferRelativeResize="0"/>
          <p:nvPr/>
        </p:nvPicPr>
        <p:blipFill>
          <a:blip r:embed="rId4">
            <a:alphaModFix/>
          </a:blip>
          <a:stretch>
            <a:fillRect/>
          </a:stretch>
        </p:blipFill>
        <p:spPr>
          <a:xfrm>
            <a:off x="3401600" y="2429128"/>
            <a:ext cx="3257008" cy="863100"/>
          </a:xfrm>
          <a:prstGeom prst="rect">
            <a:avLst/>
          </a:prstGeom>
          <a:noFill/>
          <a:ln>
            <a:noFill/>
          </a:ln>
        </p:spPr>
      </p:pic>
      <p:pic>
        <p:nvPicPr>
          <p:cNvPr id="328" name="Google Shape;328;p45"/>
          <p:cNvPicPr preferRelativeResize="0"/>
          <p:nvPr/>
        </p:nvPicPr>
        <p:blipFill>
          <a:blip r:embed="rId5">
            <a:alphaModFix/>
          </a:blip>
          <a:stretch>
            <a:fillRect/>
          </a:stretch>
        </p:blipFill>
        <p:spPr>
          <a:xfrm>
            <a:off x="6691825" y="2429125"/>
            <a:ext cx="2082350" cy="2082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6"/>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Life Cycle Plan</a:t>
            </a:r>
            <a:endParaRPr b="1" sz="3000"/>
          </a:p>
          <a:p>
            <a:pPr indent="0" lvl="0" marL="0" rtl="0" algn="ctr">
              <a:spcBef>
                <a:spcPts val="0"/>
              </a:spcBef>
              <a:spcAft>
                <a:spcPts val="0"/>
              </a:spcAft>
              <a:buNone/>
            </a:pPr>
            <a:r>
              <a:rPr lang="en" sz="1400">
                <a:solidFill>
                  <a:srgbClr val="000000"/>
                </a:solidFill>
              </a:rPr>
              <a:t>Presented By Madhavi Shantharam</a:t>
            </a:r>
            <a:endParaRPr sz="1400">
              <a:solidFill>
                <a:srgbClr val="000000"/>
              </a:solidFill>
            </a:endParaRPr>
          </a:p>
          <a:p>
            <a:pPr indent="0" lvl="0" marL="0" rtl="0" algn="l">
              <a:spcBef>
                <a:spcPts val="0"/>
              </a:spcBef>
              <a:spcAft>
                <a:spcPts val="0"/>
              </a:spcAft>
              <a:buNone/>
            </a:pPr>
            <a:r>
              <a:t/>
            </a:r>
            <a:endParaRPr/>
          </a:p>
        </p:txBody>
      </p:sp>
      <p:sp>
        <p:nvSpPr>
          <p:cNvPr id="334" name="Google Shape;334;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Life Cycle Plan</a:t>
            </a:r>
            <a:endParaRPr b="1"/>
          </a:p>
          <a:p>
            <a:pPr indent="0" lvl="0" marL="0" rtl="0" algn="l">
              <a:spcBef>
                <a:spcPts val="0"/>
              </a:spcBef>
              <a:spcAft>
                <a:spcPts val="0"/>
              </a:spcAft>
              <a:buNone/>
            </a:pPr>
            <a:r>
              <a:t/>
            </a:r>
            <a:endParaRPr/>
          </a:p>
        </p:txBody>
      </p:sp>
      <p:sp>
        <p:nvSpPr>
          <p:cNvPr id="340" name="Google Shape;340;p47"/>
          <p:cNvSpPr txBox="1"/>
          <p:nvPr>
            <p:ph idx="1" type="body"/>
          </p:nvPr>
        </p:nvSpPr>
        <p:spPr>
          <a:xfrm>
            <a:off x="311700" y="1152475"/>
            <a:ext cx="8520600" cy="390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Purpose of Life Cycle Plan</a:t>
            </a:r>
            <a:endParaRPr b="1"/>
          </a:p>
          <a:p>
            <a:pPr indent="0" lvl="0" marL="0" rtl="0" algn="l">
              <a:lnSpc>
                <a:spcPct val="115000"/>
              </a:lnSpc>
              <a:spcBef>
                <a:spcPts val="1600"/>
              </a:spcBef>
              <a:spcAft>
                <a:spcPts val="0"/>
              </a:spcAft>
              <a:buNone/>
            </a:pPr>
            <a:r>
              <a:rPr lang="en" sz="1500"/>
              <a:t>Set milestones of each phase, identify deliverables, determine the technologies we should use , and estimate the project effort, schedule and cost, assign tasks to each team member and keep track of the development progress</a:t>
            </a:r>
            <a:endParaRPr sz="1500"/>
          </a:p>
          <a:p>
            <a:pPr indent="0" lvl="0" marL="0" rtl="0" algn="l">
              <a:lnSpc>
                <a:spcPct val="115000"/>
              </a:lnSpc>
              <a:spcBef>
                <a:spcPts val="1600"/>
              </a:spcBef>
              <a:spcAft>
                <a:spcPts val="0"/>
              </a:spcAft>
              <a:buNone/>
            </a:pPr>
            <a:r>
              <a:rPr b="1" lang="en"/>
              <a:t>Assumptions</a:t>
            </a:r>
            <a:endParaRPr b="1"/>
          </a:p>
          <a:p>
            <a:pPr indent="0" lvl="0" marL="0" rtl="0" algn="l">
              <a:lnSpc>
                <a:spcPct val="115000"/>
              </a:lnSpc>
              <a:spcBef>
                <a:spcPts val="1600"/>
              </a:spcBef>
              <a:spcAft>
                <a:spcPts val="0"/>
              </a:spcAft>
              <a:buNone/>
            </a:pPr>
            <a:r>
              <a:rPr lang="en" sz="1500"/>
              <a:t>1 semester project (12 weeks)</a:t>
            </a:r>
            <a:br>
              <a:rPr lang="en" sz="1500"/>
            </a:br>
            <a:r>
              <a:rPr lang="en" sz="1500"/>
              <a:t>Data provided by clients would be close to real scenario</a:t>
            </a:r>
            <a:endParaRPr sz="1500"/>
          </a:p>
          <a:p>
            <a:pPr indent="0" lvl="0" marL="0" rtl="0" algn="l">
              <a:lnSpc>
                <a:spcPct val="115000"/>
              </a:lnSpc>
              <a:spcBef>
                <a:spcPts val="1600"/>
              </a:spcBef>
              <a:spcAft>
                <a:spcPts val="0"/>
              </a:spcAft>
              <a:buNone/>
            </a:pPr>
            <a:r>
              <a:rPr b="1" lang="en"/>
              <a:t>Team</a:t>
            </a:r>
            <a:endParaRPr b="1"/>
          </a:p>
          <a:p>
            <a:pPr indent="0" lvl="0" marL="0" rtl="0" algn="l">
              <a:lnSpc>
                <a:spcPct val="115000"/>
              </a:lnSpc>
              <a:spcBef>
                <a:spcPts val="1600"/>
              </a:spcBef>
              <a:spcAft>
                <a:spcPts val="0"/>
              </a:spcAft>
              <a:buNone/>
            </a:pPr>
            <a:r>
              <a:rPr lang="en" sz="1500"/>
              <a:t>7 members in the team, 6 on-campus students and 1 DEN student</a:t>
            </a:r>
            <a:endParaRPr sz="1500"/>
          </a:p>
          <a:p>
            <a:pPr indent="457200" lvl="0" marL="0" rtl="0" algn="l">
              <a:spcBef>
                <a:spcPts val="1600"/>
              </a:spcBef>
              <a:spcAft>
                <a:spcPts val="1600"/>
              </a:spcAft>
              <a:buNone/>
            </a:pPr>
            <a:r>
              <a:t/>
            </a:r>
            <a:endParaRPr i="1"/>
          </a:p>
        </p:txBody>
      </p:sp>
      <p:sp>
        <p:nvSpPr>
          <p:cNvPr id="341" name="Google Shape;341;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Life Cycle Plan</a:t>
            </a:r>
            <a:endParaRPr sz="1300"/>
          </a:p>
          <a:p>
            <a:pPr indent="0" lvl="0" marL="0" rtl="0" algn="l">
              <a:spcBef>
                <a:spcPts val="0"/>
              </a:spcBef>
              <a:spcAft>
                <a:spcPts val="0"/>
              </a:spcAft>
              <a:buNone/>
            </a:pPr>
            <a:r>
              <a:rPr b="1" lang="en" sz="2500"/>
              <a:t>Key Stakeholder Responsibilities</a:t>
            </a:r>
            <a:endParaRPr/>
          </a:p>
        </p:txBody>
      </p:sp>
      <p:sp>
        <p:nvSpPr>
          <p:cNvPr id="347" name="Google Shape;347;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8" name="Google Shape;348;p48"/>
          <p:cNvPicPr preferRelativeResize="0"/>
          <p:nvPr/>
        </p:nvPicPr>
        <p:blipFill>
          <a:blip r:embed="rId3">
            <a:alphaModFix/>
          </a:blip>
          <a:stretch>
            <a:fillRect/>
          </a:stretch>
        </p:blipFill>
        <p:spPr>
          <a:xfrm>
            <a:off x="412050" y="1157775"/>
            <a:ext cx="8157228" cy="3820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  Life Cycle Plan</a:t>
            </a:r>
            <a:endParaRPr sz="1300"/>
          </a:p>
          <a:p>
            <a:pPr indent="0" lvl="0" marL="0" rtl="0" algn="l">
              <a:spcBef>
                <a:spcPts val="0"/>
              </a:spcBef>
              <a:spcAft>
                <a:spcPts val="0"/>
              </a:spcAft>
              <a:buNone/>
            </a:pPr>
            <a:r>
              <a:rPr b="1" lang="en" sz="2500"/>
              <a:t> Project Plan</a:t>
            </a:r>
            <a:endParaRPr/>
          </a:p>
        </p:txBody>
      </p:sp>
      <p:sp>
        <p:nvSpPr>
          <p:cNvPr id="354" name="Google Shape;354;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5" name="Google Shape;355;p49"/>
          <p:cNvSpPr txBox="1"/>
          <p:nvPr/>
        </p:nvSpPr>
        <p:spPr>
          <a:xfrm>
            <a:off x="432750" y="1211700"/>
            <a:ext cx="3316200" cy="37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 </a:t>
            </a:r>
            <a:r>
              <a:rPr lang="en">
                <a:solidFill>
                  <a:schemeClr val="accent3"/>
                </a:solidFill>
                <a:latin typeface="Proxima Nova"/>
                <a:ea typeface="Proxima Nova"/>
                <a:cs typeface="Proxima Nova"/>
                <a:sym typeface="Proxima Nova"/>
              </a:rPr>
              <a:t>Submit DC package by next week</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 Focus on the following priorities</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for the next two weeks</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(1) </a:t>
            </a:r>
            <a:r>
              <a:rPr lang="en">
                <a:solidFill>
                  <a:schemeClr val="accent3"/>
                </a:solidFill>
                <a:latin typeface="Proxima Nova"/>
                <a:ea typeface="Proxima Nova"/>
                <a:cs typeface="Proxima Nova"/>
                <a:sym typeface="Proxima Nova"/>
              </a:rPr>
              <a:t>Implementation of Turf Cutting</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based on parameters</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(2) Visualization &amp; Testing</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a:solidFill>
                  <a:schemeClr val="accent3"/>
                </a:solidFill>
                <a:latin typeface="Proxima Nova"/>
                <a:ea typeface="Proxima Nova"/>
                <a:cs typeface="Proxima Nova"/>
                <a:sym typeface="Proxima Nova"/>
              </a:rPr>
              <a:t>Turf Cutting</a:t>
            </a:r>
            <a:r>
              <a:rPr lang="en">
                <a:solidFill>
                  <a:schemeClr val="accent3"/>
                </a:solidFill>
                <a:latin typeface="Proxima Nova"/>
                <a:ea typeface="Proxima Nova"/>
                <a:cs typeface="Proxima Nova"/>
                <a:sym typeface="Proxima Nova"/>
              </a:rPr>
              <a:t>: Improve the algorithm</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to take time per</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volunteer, time per conversation</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and likelihood of conversation as</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parameters</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a:solidFill>
                  <a:schemeClr val="accent3"/>
                </a:solidFill>
                <a:latin typeface="Proxima Nova"/>
                <a:ea typeface="Proxima Nova"/>
                <a:cs typeface="Proxima Nova"/>
                <a:sym typeface="Proxima Nova"/>
              </a:rPr>
              <a:t>Visualization &amp; Testing</a:t>
            </a:r>
            <a:r>
              <a:rPr lang="en">
                <a:solidFill>
                  <a:schemeClr val="accent3"/>
                </a:solidFill>
                <a:latin typeface="Proxima Nova"/>
                <a:ea typeface="Proxima Nova"/>
                <a:cs typeface="Proxima Nova"/>
                <a:sym typeface="Proxima Nova"/>
              </a:rPr>
              <a:t>: Integration of</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turf cutting module with visualization</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tool to understand and improve the</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effectiveness of the algorithm</a:t>
            </a:r>
            <a:endParaRPr>
              <a:solidFill>
                <a:schemeClr val="accent3"/>
              </a:solidFill>
              <a:latin typeface="Proxima Nova"/>
              <a:ea typeface="Proxima Nova"/>
              <a:cs typeface="Proxima Nova"/>
              <a:sym typeface="Proxima Nova"/>
            </a:endParaRPr>
          </a:p>
        </p:txBody>
      </p:sp>
      <p:pic>
        <p:nvPicPr>
          <p:cNvPr id="356" name="Google Shape;356;p49"/>
          <p:cNvPicPr preferRelativeResize="0"/>
          <p:nvPr/>
        </p:nvPicPr>
        <p:blipFill>
          <a:blip r:embed="rId3">
            <a:alphaModFix/>
          </a:blip>
          <a:stretch>
            <a:fillRect/>
          </a:stretch>
        </p:blipFill>
        <p:spPr>
          <a:xfrm>
            <a:off x="3501525" y="1211700"/>
            <a:ext cx="5519626" cy="3729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    Life Cycle Plan</a:t>
            </a:r>
            <a:endParaRPr sz="1300"/>
          </a:p>
          <a:p>
            <a:pPr indent="0" lvl="0" marL="0" rtl="0" algn="l">
              <a:spcBef>
                <a:spcPts val="0"/>
              </a:spcBef>
              <a:spcAft>
                <a:spcPts val="0"/>
              </a:spcAft>
              <a:buNone/>
            </a:pPr>
            <a:r>
              <a:rPr b="1" lang="en" sz="2500"/>
              <a:t>  COCOMO II Scale Drivers</a:t>
            </a:r>
            <a:endParaRPr/>
          </a:p>
        </p:txBody>
      </p:sp>
      <p:sp>
        <p:nvSpPr>
          <p:cNvPr id="362" name="Google Shape;362;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3" name="Google Shape;363;p50"/>
          <p:cNvPicPr preferRelativeResize="0"/>
          <p:nvPr/>
        </p:nvPicPr>
        <p:blipFill>
          <a:blip r:embed="rId3">
            <a:alphaModFix/>
          </a:blip>
          <a:stretch>
            <a:fillRect/>
          </a:stretch>
        </p:blipFill>
        <p:spPr>
          <a:xfrm>
            <a:off x="622225" y="1157775"/>
            <a:ext cx="8157414" cy="3820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   Life Cycle Plan</a:t>
            </a:r>
            <a:br>
              <a:rPr lang="en" sz="1300"/>
            </a:br>
            <a:r>
              <a:rPr lang="en" sz="1300"/>
              <a:t>  </a:t>
            </a:r>
            <a:r>
              <a:rPr b="1" lang="en" sz="2500"/>
              <a:t>COCOMO II Cost Drivers</a:t>
            </a:r>
            <a:r>
              <a:rPr lang="en" sz="2500"/>
              <a:t> </a:t>
            </a:r>
            <a:endParaRPr sz="2500"/>
          </a:p>
          <a:p>
            <a:pPr indent="0" lvl="0" marL="0" rtl="0" algn="l">
              <a:spcBef>
                <a:spcPts val="0"/>
              </a:spcBef>
              <a:spcAft>
                <a:spcPts val="0"/>
              </a:spcAft>
              <a:buNone/>
            </a:pPr>
            <a:r>
              <a:t/>
            </a:r>
            <a:endParaRPr sz="2500"/>
          </a:p>
        </p:txBody>
      </p:sp>
      <p:sp>
        <p:nvSpPr>
          <p:cNvPr id="369" name="Google Shape;369;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0" name="Google Shape;370;p51"/>
          <p:cNvPicPr preferRelativeResize="0"/>
          <p:nvPr/>
        </p:nvPicPr>
        <p:blipFill>
          <a:blip r:embed="rId3">
            <a:alphaModFix/>
          </a:blip>
          <a:stretch>
            <a:fillRect/>
          </a:stretch>
        </p:blipFill>
        <p:spPr>
          <a:xfrm>
            <a:off x="480575" y="1170125"/>
            <a:ext cx="8351726" cy="3548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Team’s </a:t>
            </a:r>
            <a:r>
              <a:rPr b="1" lang="en"/>
              <a:t>Strengths and Weaknesses</a:t>
            </a:r>
            <a:endParaRPr b="1"/>
          </a:p>
        </p:txBody>
      </p:sp>
      <p:sp>
        <p:nvSpPr>
          <p:cNvPr id="80" name="Google Shape;80;p16"/>
          <p:cNvSpPr txBox="1"/>
          <p:nvPr>
            <p:ph idx="1" type="body"/>
          </p:nvPr>
        </p:nvSpPr>
        <p:spPr>
          <a:xfrm>
            <a:off x="311700" y="1017725"/>
            <a:ext cx="5961900" cy="329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Strong points</a:t>
            </a:r>
            <a:endParaRPr/>
          </a:p>
          <a:p>
            <a:pPr indent="-342900" lvl="0" marL="457200" rtl="0" algn="l">
              <a:spcBef>
                <a:spcPts val="0"/>
              </a:spcBef>
              <a:spcAft>
                <a:spcPts val="0"/>
              </a:spcAft>
              <a:buSzPts val="1800"/>
              <a:buChar char="●"/>
            </a:pPr>
            <a:r>
              <a:rPr lang="en"/>
              <a:t>Considerable professional software development experience</a:t>
            </a:r>
            <a:endParaRPr/>
          </a:p>
          <a:p>
            <a:pPr indent="-260350" lvl="1" marL="742950" rtl="0" algn="l">
              <a:spcBef>
                <a:spcPts val="0"/>
              </a:spcBef>
              <a:spcAft>
                <a:spcPts val="0"/>
              </a:spcAft>
              <a:buSzPts val="1400"/>
              <a:buChar char="○"/>
            </a:pPr>
            <a:r>
              <a:rPr lang="en"/>
              <a:t>Python and JavaScript</a:t>
            </a:r>
            <a:endParaRPr/>
          </a:p>
          <a:p>
            <a:pPr indent="-260350" lvl="1" marL="742950" rtl="0" algn="l">
              <a:spcBef>
                <a:spcPts val="0"/>
              </a:spcBef>
              <a:spcAft>
                <a:spcPts val="0"/>
              </a:spcAft>
              <a:buSzPts val="1400"/>
              <a:buChar char="○"/>
            </a:pPr>
            <a:r>
              <a:rPr lang="en"/>
              <a:t>Collaborative work environments</a:t>
            </a:r>
            <a:endParaRPr/>
          </a:p>
          <a:p>
            <a:pPr indent="-260350" lvl="1" marL="742950" rtl="0" algn="l">
              <a:spcBef>
                <a:spcPts val="0"/>
              </a:spcBef>
              <a:spcAft>
                <a:spcPts val="0"/>
              </a:spcAft>
              <a:buSzPts val="1400"/>
              <a:buChar char="○"/>
            </a:pPr>
            <a:r>
              <a:rPr lang="en"/>
              <a:t>Tool familiarity (Github, Jira, Slack, etc.)</a:t>
            </a:r>
            <a:endParaRPr/>
          </a:p>
          <a:p>
            <a:pPr indent="-342900" lvl="0" marL="457200" rtl="0" algn="l">
              <a:spcBef>
                <a:spcPts val="0"/>
              </a:spcBef>
              <a:spcAft>
                <a:spcPts val="0"/>
              </a:spcAft>
              <a:buSzPts val="1800"/>
              <a:buChar char="●"/>
            </a:pPr>
            <a:r>
              <a:rPr lang="en"/>
              <a:t>Strong communication skills</a:t>
            </a:r>
            <a:endParaRPr/>
          </a:p>
          <a:p>
            <a:pPr indent="0" lvl="0" marL="0" rtl="0" algn="l">
              <a:spcBef>
                <a:spcPts val="1600"/>
              </a:spcBef>
              <a:spcAft>
                <a:spcPts val="0"/>
              </a:spcAft>
              <a:buNone/>
            </a:pPr>
            <a:r>
              <a:rPr lang="en"/>
              <a:t>Weak points</a:t>
            </a:r>
            <a:endParaRPr/>
          </a:p>
          <a:p>
            <a:pPr indent="-342900" lvl="0" marL="457200" rtl="0" algn="l">
              <a:spcBef>
                <a:spcPts val="0"/>
              </a:spcBef>
              <a:spcAft>
                <a:spcPts val="0"/>
              </a:spcAft>
              <a:buSzPts val="1800"/>
              <a:buChar char="●"/>
            </a:pPr>
            <a:r>
              <a:rPr lang="en"/>
              <a:t>Distributed team members with busy schedules</a:t>
            </a:r>
            <a:endParaRPr/>
          </a:p>
          <a:p>
            <a:pPr indent="-342900" lvl="0" marL="457200" rtl="0" algn="l">
              <a:spcBef>
                <a:spcPts val="0"/>
              </a:spcBef>
              <a:spcAft>
                <a:spcPts val="0"/>
              </a:spcAft>
              <a:buSzPts val="1800"/>
              <a:buChar char="●"/>
            </a:pPr>
            <a:r>
              <a:rPr lang="en"/>
              <a:t>Lack of experience in political and GIS domains</a:t>
            </a:r>
            <a:endParaRPr/>
          </a:p>
          <a:p>
            <a:pPr indent="0" lvl="0" marL="0" rtl="0" algn="l">
              <a:spcBef>
                <a:spcPts val="1600"/>
              </a:spcBef>
              <a:spcAft>
                <a:spcPts val="1600"/>
              </a:spcAft>
              <a:buNone/>
            </a:pPr>
            <a:r>
              <a:t/>
            </a:r>
            <a:endParaRPr/>
          </a:p>
        </p:txBody>
      </p:sp>
      <p:sp>
        <p:nvSpPr>
          <p:cNvPr id="81" name="Google Shape;81;p16"/>
          <p:cNvSpPr txBox="1"/>
          <p:nvPr/>
        </p:nvSpPr>
        <p:spPr>
          <a:xfrm>
            <a:off x="1779375" y="4758000"/>
            <a:ext cx="59214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Proxima Nova"/>
                <a:ea typeface="Proxima Nova"/>
                <a:cs typeface="Proxima Nova"/>
                <a:sym typeface="Proxima Nova"/>
              </a:rPr>
              <a:t>Strength icon: https://www.clipartwiki.com/downpng/ThJhJi_dumbbell-clipart-weight-room-transparent-strength-icon-png/</a:t>
            </a:r>
            <a:endParaRPr sz="800">
              <a:solidFill>
                <a:srgbClr val="999999"/>
              </a:solidFill>
              <a:latin typeface="Proxima Nova"/>
              <a:ea typeface="Proxima Nova"/>
              <a:cs typeface="Proxima Nova"/>
              <a:sym typeface="Proxima Nova"/>
            </a:endParaRPr>
          </a:p>
        </p:txBody>
      </p:sp>
      <p:pic>
        <p:nvPicPr>
          <p:cNvPr id="82" name="Google Shape;82;p16"/>
          <p:cNvPicPr preferRelativeResize="0"/>
          <p:nvPr/>
        </p:nvPicPr>
        <p:blipFill>
          <a:blip r:embed="rId3">
            <a:alphaModFix/>
          </a:blip>
          <a:stretch>
            <a:fillRect/>
          </a:stretch>
        </p:blipFill>
        <p:spPr>
          <a:xfrm>
            <a:off x="6504475" y="1166281"/>
            <a:ext cx="2189400" cy="2939194"/>
          </a:xfrm>
          <a:prstGeom prst="rect">
            <a:avLst/>
          </a:prstGeom>
          <a:noFill/>
          <a:ln>
            <a:noFill/>
          </a:ln>
        </p:spPr>
      </p:pic>
      <p:sp>
        <p:nvSpPr>
          <p:cNvPr id="83" name="Google Shape;83;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   Life Cycle Plan</a:t>
            </a:r>
            <a:br>
              <a:rPr lang="en" sz="1300"/>
            </a:br>
            <a:r>
              <a:rPr lang="en" sz="1300"/>
              <a:t>  </a:t>
            </a:r>
            <a:r>
              <a:rPr b="1" lang="en" sz="2500"/>
              <a:t>COCOMO II Cost Drivers</a:t>
            </a:r>
            <a:endParaRPr/>
          </a:p>
        </p:txBody>
      </p:sp>
      <p:sp>
        <p:nvSpPr>
          <p:cNvPr id="376" name="Google Shape;376;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7" name="Google Shape;377;p52"/>
          <p:cNvPicPr preferRelativeResize="0"/>
          <p:nvPr/>
        </p:nvPicPr>
        <p:blipFill>
          <a:blip r:embed="rId3">
            <a:alphaModFix/>
          </a:blip>
          <a:stretch>
            <a:fillRect/>
          </a:stretch>
        </p:blipFill>
        <p:spPr>
          <a:xfrm>
            <a:off x="535675" y="1170125"/>
            <a:ext cx="7703952" cy="38209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   Life Cycle Plan</a:t>
            </a:r>
            <a:br>
              <a:rPr lang="en" sz="1300"/>
            </a:br>
            <a:r>
              <a:rPr lang="en" sz="1300"/>
              <a:t>  </a:t>
            </a:r>
            <a:r>
              <a:rPr b="1" lang="en" sz="2500"/>
              <a:t>COCOMO II Cost Drivers</a:t>
            </a:r>
            <a:endParaRPr b="1" sz="2500"/>
          </a:p>
          <a:p>
            <a:pPr indent="0" lvl="0" marL="0" rtl="0" algn="l">
              <a:spcBef>
                <a:spcPts val="0"/>
              </a:spcBef>
              <a:spcAft>
                <a:spcPts val="0"/>
              </a:spcAft>
              <a:buNone/>
            </a:pPr>
            <a:r>
              <a:t/>
            </a:r>
            <a:endParaRPr b="1" sz="2500"/>
          </a:p>
        </p:txBody>
      </p:sp>
      <p:sp>
        <p:nvSpPr>
          <p:cNvPr id="383" name="Google Shape;383;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4" name="Google Shape;384;p53"/>
          <p:cNvPicPr preferRelativeResize="0"/>
          <p:nvPr/>
        </p:nvPicPr>
        <p:blipFill>
          <a:blip r:embed="rId3">
            <a:alphaModFix/>
          </a:blip>
          <a:stretch>
            <a:fillRect/>
          </a:stretch>
        </p:blipFill>
        <p:spPr>
          <a:xfrm>
            <a:off x="449125" y="1194850"/>
            <a:ext cx="8134100" cy="2052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Life Cycle Plan</a:t>
            </a:r>
            <a:endParaRPr sz="1300"/>
          </a:p>
          <a:p>
            <a:pPr indent="0" lvl="0" marL="0" rtl="0" algn="l">
              <a:spcBef>
                <a:spcPts val="0"/>
              </a:spcBef>
              <a:spcAft>
                <a:spcPts val="0"/>
              </a:spcAft>
              <a:buNone/>
            </a:pPr>
            <a:r>
              <a:rPr b="1" lang="en" sz="2500"/>
              <a:t>COCOMO II Results</a:t>
            </a:r>
            <a:r>
              <a:rPr lang="en" sz="2500"/>
              <a:t> </a:t>
            </a:r>
            <a:endParaRPr sz="2500"/>
          </a:p>
          <a:p>
            <a:pPr indent="0" lvl="0" marL="0" rtl="0" algn="l">
              <a:spcBef>
                <a:spcPts val="0"/>
              </a:spcBef>
              <a:spcAft>
                <a:spcPts val="0"/>
              </a:spcAft>
              <a:buNone/>
            </a:pPr>
            <a:r>
              <a:t/>
            </a:r>
            <a:endParaRPr sz="2500"/>
          </a:p>
        </p:txBody>
      </p:sp>
      <p:sp>
        <p:nvSpPr>
          <p:cNvPr id="390" name="Google Shape;390;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1" name="Google Shape;391;p54"/>
          <p:cNvPicPr preferRelativeResize="0"/>
          <p:nvPr/>
        </p:nvPicPr>
        <p:blipFill>
          <a:blip r:embed="rId3">
            <a:alphaModFix/>
          </a:blip>
          <a:stretch>
            <a:fillRect/>
          </a:stretch>
        </p:blipFill>
        <p:spPr>
          <a:xfrm>
            <a:off x="412025" y="1124575"/>
            <a:ext cx="5964967" cy="3820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   Life Cycle Plan</a:t>
            </a:r>
            <a:endParaRPr sz="1300"/>
          </a:p>
          <a:p>
            <a:pPr indent="0" lvl="0" marL="0" rtl="0" algn="l">
              <a:spcBef>
                <a:spcPts val="0"/>
              </a:spcBef>
              <a:spcAft>
                <a:spcPts val="0"/>
              </a:spcAft>
              <a:buNone/>
            </a:pPr>
            <a:r>
              <a:rPr b="1" lang="en" sz="2500"/>
              <a:t> COCOMO II Results</a:t>
            </a:r>
            <a:endParaRPr b="1" sz="2500"/>
          </a:p>
          <a:p>
            <a:pPr indent="0" lvl="0" marL="114300" rtl="0" algn="l">
              <a:lnSpc>
                <a:spcPct val="115000"/>
              </a:lnSpc>
              <a:spcBef>
                <a:spcPts val="0"/>
              </a:spcBef>
              <a:spcAft>
                <a:spcPts val="0"/>
              </a:spcAft>
              <a:buNone/>
            </a:pPr>
            <a:r>
              <a:t/>
            </a:r>
            <a:endParaRPr b="1" sz="1300">
              <a:solidFill>
                <a:schemeClr val="accent3"/>
              </a:solidFill>
            </a:endParaRPr>
          </a:p>
          <a:p>
            <a:pPr indent="0" lvl="0" marL="114300" rtl="0" algn="l">
              <a:lnSpc>
                <a:spcPct val="115000"/>
              </a:lnSpc>
              <a:spcBef>
                <a:spcPts val="0"/>
              </a:spcBef>
              <a:spcAft>
                <a:spcPts val="0"/>
              </a:spcAft>
              <a:buNone/>
            </a:pPr>
            <a:r>
              <a:rPr b="1" lang="en" sz="1400">
                <a:solidFill>
                  <a:schemeClr val="accent3"/>
                </a:solidFill>
              </a:rPr>
              <a:t>Estimated Size:</a:t>
            </a:r>
            <a:endParaRPr b="1"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1000 SLOC</a:t>
            </a:r>
            <a:endParaRPr sz="1400">
              <a:solidFill>
                <a:schemeClr val="accent3"/>
              </a:solidFill>
            </a:endParaRPr>
          </a:p>
          <a:p>
            <a:pPr indent="0" lvl="0" marL="114300" rtl="0" algn="l">
              <a:lnSpc>
                <a:spcPct val="115000"/>
              </a:lnSpc>
              <a:spcBef>
                <a:spcPts val="0"/>
              </a:spcBef>
              <a:spcAft>
                <a:spcPts val="0"/>
              </a:spcAft>
              <a:buNone/>
            </a:pPr>
            <a:r>
              <a:t/>
            </a:r>
            <a:endParaRPr sz="1400">
              <a:solidFill>
                <a:schemeClr val="accent3"/>
              </a:solidFill>
            </a:endParaRPr>
          </a:p>
          <a:p>
            <a:pPr indent="0" lvl="0" marL="114300" rtl="0" algn="l">
              <a:lnSpc>
                <a:spcPct val="115000"/>
              </a:lnSpc>
              <a:spcBef>
                <a:spcPts val="0"/>
              </a:spcBef>
              <a:spcAft>
                <a:spcPts val="0"/>
              </a:spcAft>
              <a:buNone/>
            </a:pPr>
            <a:r>
              <a:rPr b="1" lang="en" sz="1400">
                <a:solidFill>
                  <a:schemeClr val="accent3"/>
                </a:solidFill>
              </a:rPr>
              <a:t>Estimated Effort:</a:t>
            </a:r>
            <a:endParaRPr b="1"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Optimistic: 2.8 person-month x 152 = 425.6 person-hr</a:t>
            </a:r>
            <a:endParaRPr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Most Likely: 3.6 person-month x 152 = 547.2 person-hr</a:t>
            </a:r>
            <a:endParaRPr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Pessimistic: 4.4 person-month x 152 = 668.8 person-hr</a:t>
            </a:r>
            <a:endParaRPr sz="1400">
              <a:solidFill>
                <a:schemeClr val="accent3"/>
              </a:solidFill>
            </a:endParaRPr>
          </a:p>
          <a:p>
            <a:pPr indent="0" lvl="0" marL="114300" rtl="0" algn="l">
              <a:lnSpc>
                <a:spcPct val="115000"/>
              </a:lnSpc>
              <a:spcBef>
                <a:spcPts val="0"/>
              </a:spcBef>
              <a:spcAft>
                <a:spcPts val="0"/>
              </a:spcAft>
              <a:buNone/>
            </a:pPr>
            <a:r>
              <a:t/>
            </a:r>
            <a:endParaRPr sz="1400">
              <a:solidFill>
                <a:schemeClr val="accent3"/>
              </a:solidFill>
            </a:endParaRPr>
          </a:p>
          <a:p>
            <a:pPr indent="0" lvl="0" marL="114300" rtl="0" algn="l">
              <a:lnSpc>
                <a:spcPct val="115000"/>
              </a:lnSpc>
              <a:spcBef>
                <a:spcPts val="0"/>
              </a:spcBef>
              <a:spcAft>
                <a:spcPts val="0"/>
              </a:spcAft>
              <a:buNone/>
            </a:pPr>
            <a:r>
              <a:rPr b="1" lang="en" sz="1400">
                <a:solidFill>
                  <a:schemeClr val="accent3"/>
                </a:solidFill>
              </a:rPr>
              <a:t>Estimated Schedule:</a:t>
            </a:r>
            <a:endParaRPr b="1"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Total work time of the whole team = 8 hr/week x 4 weeks x 7 team members = 224 hr/month</a:t>
            </a:r>
            <a:endParaRPr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Optimistic: 425.6 / 224 = 1.9 months</a:t>
            </a:r>
            <a:endParaRPr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Most Likely: 547.2 / 224 = 2.4 months</a:t>
            </a:r>
            <a:endParaRPr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Pessimistic: 668.8 / 224 = 2.9 months</a:t>
            </a:r>
            <a:endParaRPr sz="1400">
              <a:solidFill>
                <a:schemeClr val="accent3"/>
              </a:solidFill>
            </a:endParaRPr>
          </a:p>
          <a:p>
            <a:pPr indent="0" lvl="0" marL="0" rtl="0" algn="l">
              <a:spcBef>
                <a:spcPts val="0"/>
              </a:spcBef>
              <a:spcAft>
                <a:spcPts val="0"/>
              </a:spcAft>
              <a:buNone/>
            </a:pPr>
            <a:r>
              <a:t/>
            </a:r>
            <a:endParaRPr b="1" sz="2500"/>
          </a:p>
        </p:txBody>
      </p:sp>
      <p:sp>
        <p:nvSpPr>
          <p:cNvPr id="397" name="Google Shape;397;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6"/>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Feasibility Evidence</a:t>
            </a:r>
            <a:endParaRPr b="1" sz="3000"/>
          </a:p>
          <a:p>
            <a:pPr indent="0" lvl="0" marL="0" rtl="0" algn="ctr">
              <a:spcBef>
                <a:spcPts val="0"/>
              </a:spcBef>
              <a:spcAft>
                <a:spcPts val="0"/>
              </a:spcAft>
              <a:buNone/>
            </a:pPr>
            <a:r>
              <a:rPr lang="en" sz="1400">
                <a:solidFill>
                  <a:srgbClr val="000000"/>
                </a:solidFill>
              </a:rPr>
              <a:t>Presented By Aishwarya Joisa</a:t>
            </a:r>
            <a:endParaRPr sz="1400">
              <a:solidFill>
                <a:srgbClr val="000000"/>
              </a:solidFill>
            </a:endParaRPr>
          </a:p>
          <a:p>
            <a:pPr indent="0" lvl="0" marL="0" rtl="0" algn="l">
              <a:spcBef>
                <a:spcPts val="0"/>
              </a:spcBef>
              <a:spcAft>
                <a:spcPts val="0"/>
              </a:spcAft>
              <a:buNone/>
            </a:pPr>
            <a:r>
              <a:t/>
            </a:r>
            <a:endParaRPr/>
          </a:p>
        </p:txBody>
      </p:sp>
      <p:sp>
        <p:nvSpPr>
          <p:cNvPr id="403" name="Google Shape;403;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p:txBody>
      </p:sp>
      <p:sp>
        <p:nvSpPr>
          <p:cNvPr id="409" name="Google Shape;409;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NDI Choice</a:t>
            </a:r>
            <a:endParaRPr>
              <a:latin typeface="Arial"/>
              <a:ea typeface="Arial"/>
              <a:cs typeface="Arial"/>
              <a:sym typeface="Arial"/>
            </a:endParaRPr>
          </a:p>
          <a:p>
            <a:pPr indent="0" lvl="0" marL="0" rtl="0" algn="l">
              <a:spcBef>
                <a:spcPts val="1600"/>
              </a:spcBef>
              <a:spcAft>
                <a:spcPts val="1600"/>
              </a:spcAft>
              <a:buNone/>
            </a:pPr>
            <a:r>
              <a:rPr lang="en">
                <a:latin typeface="Arial"/>
                <a:ea typeface="Arial"/>
                <a:cs typeface="Arial"/>
                <a:sym typeface="Arial"/>
              </a:rPr>
              <a:t> </a:t>
            </a:r>
            <a:endParaRPr>
              <a:latin typeface="Arial"/>
              <a:ea typeface="Arial"/>
              <a:cs typeface="Arial"/>
              <a:sym typeface="Arial"/>
            </a:endParaRPr>
          </a:p>
        </p:txBody>
      </p:sp>
      <p:sp>
        <p:nvSpPr>
          <p:cNvPr id="410" name="Google Shape;410;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1" name="Google Shape;411;p57"/>
          <p:cNvPicPr preferRelativeResize="0"/>
          <p:nvPr/>
        </p:nvPicPr>
        <p:blipFill>
          <a:blip r:embed="rId3">
            <a:alphaModFix/>
          </a:blip>
          <a:stretch>
            <a:fillRect/>
          </a:stretch>
        </p:blipFill>
        <p:spPr>
          <a:xfrm>
            <a:off x="991525" y="1757500"/>
            <a:ext cx="7043901" cy="28113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p:txBody>
      </p:sp>
      <p:sp>
        <p:nvSpPr>
          <p:cNvPr id="417" name="Google Shape;417;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NDI/NCS Alternatives</a:t>
            </a:r>
            <a:endParaRPr/>
          </a:p>
          <a:p>
            <a:pPr indent="0" lvl="0" marL="0" rtl="0" algn="l">
              <a:spcBef>
                <a:spcPts val="1600"/>
              </a:spcBef>
              <a:spcAft>
                <a:spcPts val="1600"/>
              </a:spcAft>
              <a:buNone/>
            </a:pPr>
            <a:r>
              <a:t/>
            </a:r>
            <a:endParaRPr/>
          </a:p>
        </p:txBody>
      </p:sp>
      <p:sp>
        <p:nvSpPr>
          <p:cNvPr id="418" name="Google Shape;418;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9" name="Google Shape;419;p58"/>
          <p:cNvPicPr preferRelativeResize="0"/>
          <p:nvPr/>
        </p:nvPicPr>
        <p:blipFill>
          <a:blip r:embed="rId3">
            <a:alphaModFix/>
          </a:blip>
          <a:stretch>
            <a:fillRect/>
          </a:stretch>
        </p:blipFill>
        <p:spPr>
          <a:xfrm>
            <a:off x="970850" y="1751375"/>
            <a:ext cx="7064575" cy="2734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59"/>
          <p:cNvSpPr txBox="1"/>
          <p:nvPr>
            <p:ph type="title"/>
          </p:nvPr>
        </p:nvSpPr>
        <p:spPr>
          <a:xfrm>
            <a:off x="311700" y="175575"/>
            <a:ext cx="8520600" cy="5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5" name="Google Shape;425;p59"/>
          <p:cNvSpPr txBox="1"/>
          <p:nvPr>
            <p:ph idx="1" type="body"/>
          </p:nvPr>
        </p:nvSpPr>
        <p:spPr>
          <a:xfrm>
            <a:off x="311700" y="733275"/>
            <a:ext cx="8520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NDI/NCS Evaluation &amp; Analysis Result </a:t>
            </a:r>
            <a:endParaRPr/>
          </a:p>
          <a:p>
            <a:pPr indent="0" lvl="0" marL="0" rtl="0" algn="l">
              <a:spcBef>
                <a:spcPts val="1600"/>
              </a:spcBef>
              <a:spcAft>
                <a:spcPts val="1600"/>
              </a:spcAft>
              <a:buNone/>
            </a:pPr>
            <a:r>
              <a:t/>
            </a:r>
            <a:endParaRPr/>
          </a:p>
        </p:txBody>
      </p:sp>
      <p:sp>
        <p:nvSpPr>
          <p:cNvPr id="426" name="Google Shape;426;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7" name="Google Shape;427;p59"/>
          <p:cNvPicPr preferRelativeResize="0"/>
          <p:nvPr/>
        </p:nvPicPr>
        <p:blipFill>
          <a:blip r:embed="rId3">
            <a:alphaModFix/>
          </a:blip>
          <a:stretch>
            <a:fillRect/>
          </a:stretch>
        </p:blipFill>
        <p:spPr>
          <a:xfrm>
            <a:off x="2463724" y="1188599"/>
            <a:ext cx="3991475" cy="2000125"/>
          </a:xfrm>
          <a:prstGeom prst="rect">
            <a:avLst/>
          </a:prstGeom>
          <a:noFill/>
          <a:ln>
            <a:noFill/>
          </a:ln>
        </p:spPr>
      </p:pic>
      <p:pic>
        <p:nvPicPr>
          <p:cNvPr id="428" name="Google Shape;428;p59"/>
          <p:cNvPicPr preferRelativeResize="0"/>
          <p:nvPr/>
        </p:nvPicPr>
        <p:blipFill>
          <a:blip r:embed="rId4">
            <a:alphaModFix/>
          </a:blip>
          <a:stretch>
            <a:fillRect/>
          </a:stretch>
        </p:blipFill>
        <p:spPr>
          <a:xfrm>
            <a:off x="806937" y="3280725"/>
            <a:ext cx="7530124" cy="14282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0"/>
          <p:cNvSpPr txBox="1"/>
          <p:nvPr>
            <p:ph type="title"/>
          </p:nvPr>
        </p:nvSpPr>
        <p:spPr>
          <a:xfrm>
            <a:off x="311700" y="135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4" name="Google Shape;434;p60"/>
          <p:cNvSpPr txBox="1"/>
          <p:nvPr>
            <p:ph idx="1" type="body"/>
          </p:nvPr>
        </p:nvSpPr>
        <p:spPr>
          <a:xfrm>
            <a:off x="311700" y="707875"/>
            <a:ext cx="8520600" cy="3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NDI/NCS Evaluation &amp; Analysis Result </a:t>
            </a:r>
            <a:endParaRPr/>
          </a:p>
          <a:p>
            <a:pPr indent="0" lvl="0" marL="0" rtl="0" algn="l">
              <a:spcBef>
                <a:spcPts val="1600"/>
              </a:spcBef>
              <a:spcAft>
                <a:spcPts val="1600"/>
              </a:spcAft>
              <a:buNone/>
            </a:pPr>
            <a:r>
              <a:t/>
            </a:r>
            <a:endParaRPr/>
          </a:p>
        </p:txBody>
      </p:sp>
      <p:sp>
        <p:nvSpPr>
          <p:cNvPr id="435" name="Google Shape;435;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6" name="Google Shape;436;p60"/>
          <p:cNvPicPr preferRelativeResize="0"/>
          <p:nvPr/>
        </p:nvPicPr>
        <p:blipFill>
          <a:blip r:embed="rId3">
            <a:alphaModFix/>
          </a:blip>
          <a:stretch>
            <a:fillRect/>
          </a:stretch>
        </p:blipFill>
        <p:spPr>
          <a:xfrm>
            <a:off x="2575550" y="1110650"/>
            <a:ext cx="3859000" cy="2025550"/>
          </a:xfrm>
          <a:prstGeom prst="rect">
            <a:avLst/>
          </a:prstGeom>
          <a:noFill/>
          <a:ln>
            <a:noFill/>
          </a:ln>
        </p:spPr>
      </p:pic>
      <p:pic>
        <p:nvPicPr>
          <p:cNvPr id="437" name="Google Shape;437;p60"/>
          <p:cNvPicPr preferRelativeResize="0"/>
          <p:nvPr/>
        </p:nvPicPr>
        <p:blipFill>
          <a:blip r:embed="rId4">
            <a:alphaModFix/>
          </a:blip>
          <a:stretch>
            <a:fillRect/>
          </a:stretch>
        </p:blipFill>
        <p:spPr>
          <a:xfrm>
            <a:off x="736538" y="3404725"/>
            <a:ext cx="7867536" cy="1217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3" name="Google Shape;443;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 Of Service Goals(LOS)</a:t>
            </a:r>
            <a:endParaRPr/>
          </a:p>
          <a:p>
            <a:pPr indent="0" lvl="0" marL="0" rtl="0" algn="l">
              <a:spcBef>
                <a:spcPts val="1600"/>
              </a:spcBef>
              <a:spcAft>
                <a:spcPts val="1600"/>
              </a:spcAft>
              <a:buNone/>
            </a:pPr>
            <a:r>
              <a:t/>
            </a:r>
            <a:endParaRPr/>
          </a:p>
        </p:txBody>
      </p:sp>
      <p:sp>
        <p:nvSpPr>
          <p:cNvPr id="444" name="Google Shape;444;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5" name="Google Shape;445;p61"/>
          <p:cNvPicPr preferRelativeResize="0"/>
          <p:nvPr/>
        </p:nvPicPr>
        <p:blipFill>
          <a:blip r:embed="rId3">
            <a:alphaModFix/>
          </a:blip>
          <a:stretch>
            <a:fillRect/>
          </a:stretch>
        </p:blipFill>
        <p:spPr>
          <a:xfrm>
            <a:off x="695825" y="1957875"/>
            <a:ext cx="7682350" cy="1596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7"/>
          <p:cNvPicPr preferRelativeResize="0"/>
          <p:nvPr/>
        </p:nvPicPr>
        <p:blipFill>
          <a:blip r:embed="rId3">
            <a:alphaModFix/>
          </a:blip>
          <a:stretch>
            <a:fillRect/>
          </a:stretch>
        </p:blipFill>
        <p:spPr>
          <a:xfrm>
            <a:off x="6505372" y="2368775"/>
            <a:ext cx="2396150" cy="2389225"/>
          </a:xfrm>
          <a:prstGeom prst="rect">
            <a:avLst/>
          </a:prstGeom>
          <a:noFill/>
          <a:ln>
            <a:noFill/>
          </a:ln>
        </p:spPr>
      </p:pic>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Team’s Strengths and Weaknesses</a:t>
            </a:r>
            <a:endParaRPr b="1"/>
          </a:p>
        </p:txBody>
      </p:sp>
      <p:sp>
        <p:nvSpPr>
          <p:cNvPr id="90" name="Google Shape;90;p17"/>
          <p:cNvSpPr txBox="1"/>
          <p:nvPr>
            <p:ph idx="1" type="body"/>
          </p:nvPr>
        </p:nvSpPr>
        <p:spPr>
          <a:xfrm>
            <a:off x="311700" y="1017725"/>
            <a:ext cx="7903200" cy="3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concerns</a:t>
            </a:r>
            <a:endParaRPr/>
          </a:p>
          <a:p>
            <a:pPr indent="-342900" lvl="0" marL="457200" rtl="0" algn="l">
              <a:spcBef>
                <a:spcPts val="0"/>
              </a:spcBef>
              <a:spcAft>
                <a:spcPts val="0"/>
              </a:spcAft>
              <a:buSzPts val="1800"/>
              <a:buChar char="●"/>
            </a:pPr>
            <a:r>
              <a:rPr lang="en"/>
              <a:t>Algorithm time complexity</a:t>
            </a:r>
            <a:endParaRPr/>
          </a:p>
          <a:p>
            <a:pPr indent="-317500" lvl="1" marL="800100" rtl="0" algn="l">
              <a:spcBef>
                <a:spcPts val="0"/>
              </a:spcBef>
              <a:spcAft>
                <a:spcPts val="0"/>
              </a:spcAft>
              <a:buSzPts val="1400"/>
              <a:buChar char="○"/>
            </a:pPr>
            <a:r>
              <a:rPr lang="en"/>
              <a:t>Factors to consider: precinct size, number of volunteers, geographical features</a:t>
            </a:r>
            <a:endParaRPr/>
          </a:p>
          <a:p>
            <a:pPr indent="-317500" lvl="1" marL="800100" rtl="0" algn="l">
              <a:spcBef>
                <a:spcPts val="0"/>
              </a:spcBef>
              <a:spcAft>
                <a:spcPts val="0"/>
              </a:spcAft>
              <a:buSzPts val="1400"/>
              <a:buChar char="○"/>
            </a:pPr>
            <a:r>
              <a:rPr lang="en"/>
              <a:t>Potential mitigator: limit input to reasonable parameters, increase hardware resources</a:t>
            </a:r>
            <a:endParaRPr/>
          </a:p>
          <a:p>
            <a:pPr indent="-342900" lvl="0" marL="457200" rtl="0" algn="l">
              <a:spcBef>
                <a:spcPts val="0"/>
              </a:spcBef>
              <a:spcAft>
                <a:spcPts val="0"/>
              </a:spcAft>
              <a:buSzPts val="1800"/>
              <a:buChar char="●"/>
            </a:pPr>
            <a:r>
              <a:rPr lang="en"/>
              <a:t>Application module portability</a:t>
            </a:r>
            <a:endParaRPr/>
          </a:p>
          <a:p>
            <a:pPr indent="-317500" lvl="1" marL="800100" rtl="0" algn="l">
              <a:spcBef>
                <a:spcPts val="0"/>
              </a:spcBef>
              <a:spcAft>
                <a:spcPts val="0"/>
              </a:spcAft>
              <a:buSzPts val="1400"/>
              <a:buChar char="○"/>
            </a:pPr>
            <a:r>
              <a:rPr lang="en"/>
              <a:t>Code was being developed as a Jupyter Notebook, an environment not designed for production</a:t>
            </a:r>
            <a:endParaRPr/>
          </a:p>
          <a:p>
            <a:pPr indent="-317500" lvl="1" marL="800100" rtl="0" algn="l">
              <a:spcBef>
                <a:spcPts val="0"/>
              </a:spcBef>
              <a:spcAft>
                <a:spcPts val="0"/>
              </a:spcAft>
              <a:buSzPts val="1400"/>
              <a:buChar char="○"/>
            </a:pPr>
            <a:r>
              <a:rPr lang="en"/>
              <a:t>Potential mitigator: final product should be a well-documented Python module</a:t>
            </a:r>
            <a:endParaRPr/>
          </a:p>
          <a:p>
            <a:pPr indent="0" lvl="0" marL="0" rtl="0" algn="l">
              <a:spcBef>
                <a:spcPts val="1600"/>
              </a:spcBef>
              <a:spcAft>
                <a:spcPts val="0"/>
              </a:spcAft>
              <a:buNone/>
            </a:pPr>
            <a:r>
              <a:rPr lang="en"/>
              <a:t>Operational risks</a:t>
            </a:r>
            <a:endParaRPr/>
          </a:p>
          <a:p>
            <a:pPr indent="-342900" lvl="0" marL="457200" rtl="0" algn="l">
              <a:spcBef>
                <a:spcPts val="0"/>
              </a:spcBef>
              <a:spcAft>
                <a:spcPts val="0"/>
              </a:spcAft>
              <a:buSzPts val="1800"/>
              <a:buChar char="●"/>
            </a:pPr>
            <a:r>
              <a:rPr lang="en"/>
              <a:t>Team distribution</a:t>
            </a:r>
            <a:endParaRPr/>
          </a:p>
          <a:p>
            <a:pPr indent="-317500" lvl="1" marL="800100" rtl="0" algn="l">
              <a:spcBef>
                <a:spcPts val="0"/>
              </a:spcBef>
              <a:spcAft>
                <a:spcPts val="0"/>
              </a:spcAft>
              <a:buSzPts val="1400"/>
              <a:buChar char="○"/>
            </a:pPr>
            <a:r>
              <a:rPr lang="en"/>
              <a:t>Clients in San Diego, IIV&amp;V in Pasadena</a:t>
            </a:r>
            <a:endParaRPr/>
          </a:p>
          <a:p>
            <a:pPr indent="-317500" lvl="1" marL="800100" rtl="0" algn="l">
              <a:spcBef>
                <a:spcPts val="0"/>
              </a:spcBef>
              <a:spcAft>
                <a:spcPts val="0"/>
              </a:spcAft>
              <a:buSzPts val="1400"/>
              <a:buChar char="○"/>
            </a:pPr>
            <a:r>
              <a:rPr lang="en"/>
              <a:t>Potential mitigator: frequent teleconferences</a:t>
            </a:r>
            <a:endParaRPr/>
          </a:p>
        </p:txBody>
      </p:sp>
      <p:sp>
        <p:nvSpPr>
          <p:cNvPr id="91" name="Google Shape;91;p17"/>
          <p:cNvSpPr txBox="1"/>
          <p:nvPr/>
        </p:nvSpPr>
        <p:spPr>
          <a:xfrm>
            <a:off x="1611300" y="4758000"/>
            <a:ext cx="59214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Proxima Nova"/>
                <a:ea typeface="Proxima Nova"/>
                <a:cs typeface="Proxima Nova"/>
                <a:sym typeface="Proxima Nova"/>
              </a:rPr>
              <a:t>Exponential growth icon: http://www.arborinvestmentplanner.com/wp-content/uploads/2012/09/ExponentialGrowth.jpg</a:t>
            </a:r>
            <a:endParaRPr sz="800">
              <a:solidFill>
                <a:srgbClr val="999999"/>
              </a:solidFill>
              <a:latin typeface="Proxima Nova"/>
              <a:ea typeface="Proxima Nova"/>
              <a:cs typeface="Proxima Nova"/>
              <a:sym typeface="Proxima Nova"/>
            </a:endParaRPr>
          </a:p>
        </p:txBody>
      </p:sp>
      <p:sp>
        <p:nvSpPr>
          <p:cNvPr id="92" name="Google Shape;9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1" name="Google Shape;451;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Personnel Costs</a:t>
            </a:r>
            <a:endParaRPr/>
          </a:p>
          <a:p>
            <a:pPr indent="0" lvl="0" marL="0" rtl="0" algn="l">
              <a:spcBef>
                <a:spcPts val="1600"/>
              </a:spcBef>
              <a:spcAft>
                <a:spcPts val="1600"/>
              </a:spcAft>
              <a:buNone/>
            </a:pPr>
            <a:r>
              <a:t/>
            </a:r>
            <a:endParaRPr/>
          </a:p>
        </p:txBody>
      </p:sp>
      <p:sp>
        <p:nvSpPr>
          <p:cNvPr id="452" name="Google Shape;452;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3" name="Google Shape;453;p62"/>
          <p:cNvPicPr preferRelativeResize="0"/>
          <p:nvPr/>
        </p:nvPicPr>
        <p:blipFill>
          <a:blip r:embed="rId3">
            <a:alphaModFix/>
          </a:blip>
          <a:stretch>
            <a:fillRect/>
          </a:stretch>
        </p:blipFill>
        <p:spPr>
          <a:xfrm>
            <a:off x="935500" y="1583800"/>
            <a:ext cx="6959842" cy="2985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9" name="Google Shape;459;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Software Costs</a:t>
            </a:r>
            <a:endParaRPr/>
          </a:p>
          <a:p>
            <a:pPr indent="0" lvl="0" marL="0" rtl="0" algn="l">
              <a:spcBef>
                <a:spcPts val="1600"/>
              </a:spcBef>
              <a:spcAft>
                <a:spcPts val="1600"/>
              </a:spcAft>
              <a:buNone/>
            </a:pPr>
            <a:r>
              <a:t/>
            </a:r>
            <a:endParaRPr/>
          </a:p>
        </p:txBody>
      </p:sp>
      <p:sp>
        <p:nvSpPr>
          <p:cNvPr id="460" name="Google Shape;460;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1" name="Google Shape;461;p63"/>
          <p:cNvPicPr preferRelativeResize="0"/>
          <p:nvPr/>
        </p:nvPicPr>
        <p:blipFill>
          <a:blip r:embed="rId3">
            <a:alphaModFix/>
          </a:blip>
          <a:stretch>
            <a:fillRect/>
          </a:stretch>
        </p:blipFill>
        <p:spPr>
          <a:xfrm>
            <a:off x="970875" y="1621725"/>
            <a:ext cx="6285075" cy="30920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4"/>
          <p:cNvSpPr txBox="1"/>
          <p:nvPr>
            <p:ph type="title"/>
          </p:nvPr>
        </p:nvSpPr>
        <p:spPr>
          <a:xfrm>
            <a:off x="311700" y="247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7" name="Google Shape;467;p64"/>
          <p:cNvSpPr txBox="1"/>
          <p:nvPr>
            <p:ph idx="1" type="body"/>
          </p:nvPr>
        </p:nvSpPr>
        <p:spPr>
          <a:xfrm>
            <a:off x="311700" y="939500"/>
            <a:ext cx="8520600" cy="362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 Analysis</a:t>
            </a:r>
            <a:endParaRPr/>
          </a:p>
          <a:p>
            <a:pPr indent="0" lvl="0" marL="0" rtl="0" algn="l">
              <a:spcBef>
                <a:spcPts val="1600"/>
              </a:spcBef>
              <a:spcAft>
                <a:spcPts val="1600"/>
              </a:spcAft>
              <a:buNone/>
            </a:pPr>
            <a:r>
              <a:t/>
            </a:r>
            <a:endParaRPr/>
          </a:p>
        </p:txBody>
      </p:sp>
      <p:sp>
        <p:nvSpPr>
          <p:cNvPr id="468" name="Google Shape;468;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9" name="Google Shape;469;p64"/>
          <p:cNvPicPr preferRelativeResize="0"/>
          <p:nvPr/>
        </p:nvPicPr>
        <p:blipFill>
          <a:blip r:embed="rId3">
            <a:alphaModFix/>
          </a:blip>
          <a:stretch>
            <a:fillRect/>
          </a:stretch>
        </p:blipFill>
        <p:spPr>
          <a:xfrm>
            <a:off x="1057263" y="1399938"/>
            <a:ext cx="6600825" cy="34194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5" name="Google Shape;475;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RISK ASSESSMENT</a:t>
            </a:r>
            <a:endParaRPr/>
          </a:p>
        </p:txBody>
      </p:sp>
      <p:sp>
        <p:nvSpPr>
          <p:cNvPr id="476" name="Google Shape;476;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77" name="Google Shape;477;p65"/>
          <p:cNvGraphicFramePr/>
          <p:nvPr/>
        </p:nvGraphicFramePr>
        <p:xfrm>
          <a:off x="395675" y="1490150"/>
          <a:ext cx="3000000" cy="3000000"/>
        </p:xfrm>
        <a:graphic>
          <a:graphicData uri="http://schemas.openxmlformats.org/drawingml/2006/table">
            <a:tbl>
              <a:tblPr>
                <a:noFill/>
                <a:tableStyleId>{C52C2A39-5925-43B5-81F1-EF21B3251A9F}</a:tableStyleId>
              </a:tblPr>
              <a:tblGrid>
                <a:gridCol w="2315375"/>
                <a:gridCol w="1078100"/>
                <a:gridCol w="1127925"/>
                <a:gridCol w="1093975"/>
                <a:gridCol w="2737275"/>
              </a:tblGrid>
              <a:tr h="672100">
                <a:tc rowSpan="2">
                  <a:txBody>
                    <a:bodyPr/>
                    <a:lstStyle/>
                    <a:p>
                      <a:pPr indent="0" lvl="0" marL="457200" rtl="0" algn="l">
                        <a:spcBef>
                          <a:spcPts val="0"/>
                        </a:spcBef>
                        <a:spcAft>
                          <a:spcPts val="0"/>
                        </a:spcAft>
                        <a:buNone/>
                      </a:pPr>
                      <a:r>
                        <a:rPr b="1" lang="en"/>
                        <a:t>         </a:t>
                      </a:r>
                      <a:r>
                        <a:rPr b="1" lang="en"/>
                        <a:t>Risk</a:t>
                      </a:r>
                      <a:endParaRPr b="1"/>
                    </a:p>
                  </a:txBody>
                  <a:tcPr marT="91425" marB="91425" marR="91425" marL="91425"/>
                </a:tc>
                <a:tc gridSpan="3">
                  <a:txBody>
                    <a:bodyPr/>
                    <a:lstStyle/>
                    <a:p>
                      <a:pPr indent="0" lvl="0" marL="0" rtl="0" algn="l">
                        <a:spcBef>
                          <a:spcPts val="0"/>
                        </a:spcBef>
                        <a:spcAft>
                          <a:spcPts val="0"/>
                        </a:spcAft>
                        <a:buNone/>
                      </a:pPr>
                      <a:r>
                        <a:rPr b="1" lang="en"/>
                        <a:t>                   Risk Exposure</a:t>
                      </a:r>
                      <a:endParaRPr b="1"/>
                    </a:p>
                  </a:txBody>
                  <a:tcPr marT="91425" marB="91425" marR="91425" marL="91425"/>
                </a:tc>
                <a:tc hMerge="1"/>
                <a:tc hMerge="1"/>
                <a:tc rowSpan="2">
                  <a:txBody>
                    <a:bodyPr/>
                    <a:lstStyle/>
                    <a:p>
                      <a:pPr indent="0" lvl="0" marL="0" rtl="0" algn="l">
                        <a:spcBef>
                          <a:spcPts val="0"/>
                        </a:spcBef>
                        <a:spcAft>
                          <a:spcPts val="0"/>
                        </a:spcAft>
                        <a:buNone/>
                      </a:pPr>
                      <a:r>
                        <a:rPr b="1" lang="en"/>
                        <a:t>Risk Mitigations</a:t>
                      </a:r>
                      <a:endParaRPr b="1"/>
                    </a:p>
                  </a:txBody>
                  <a:tcPr marT="91425" marB="91425" marR="91425" marL="91425"/>
                </a:tc>
              </a:tr>
              <a:tr h="551500">
                <a:tc vMerge="1"/>
                <a:tc>
                  <a:txBody>
                    <a:bodyPr/>
                    <a:lstStyle/>
                    <a:p>
                      <a:pPr indent="0" lvl="0" marL="0" rtl="0" algn="l">
                        <a:spcBef>
                          <a:spcPts val="0"/>
                        </a:spcBef>
                        <a:spcAft>
                          <a:spcPts val="0"/>
                        </a:spcAft>
                        <a:buNone/>
                      </a:pPr>
                      <a:r>
                        <a:rPr b="1" lang="en"/>
                        <a:t>Potential Magnitude</a:t>
                      </a:r>
                      <a:endParaRPr b="1"/>
                    </a:p>
                  </a:txBody>
                  <a:tcPr marT="91425" marB="91425" marR="91425" marL="91425"/>
                </a:tc>
                <a:tc>
                  <a:txBody>
                    <a:bodyPr/>
                    <a:lstStyle/>
                    <a:p>
                      <a:pPr indent="0" lvl="0" marL="0" rtl="0" algn="l">
                        <a:spcBef>
                          <a:spcPts val="0"/>
                        </a:spcBef>
                        <a:spcAft>
                          <a:spcPts val="0"/>
                        </a:spcAft>
                        <a:buNone/>
                      </a:pPr>
                      <a:r>
                        <a:rPr b="1" lang="en"/>
                        <a:t>Probability Loss</a:t>
                      </a:r>
                      <a:endParaRPr b="1"/>
                    </a:p>
                  </a:txBody>
                  <a:tcPr marT="91425" marB="91425" marR="91425" marL="91425"/>
                </a:tc>
                <a:tc>
                  <a:txBody>
                    <a:bodyPr/>
                    <a:lstStyle/>
                    <a:p>
                      <a:pPr indent="0" lvl="0" marL="0" rtl="0" algn="l">
                        <a:spcBef>
                          <a:spcPts val="0"/>
                        </a:spcBef>
                        <a:spcAft>
                          <a:spcPts val="0"/>
                        </a:spcAft>
                        <a:buNone/>
                      </a:pPr>
                      <a:r>
                        <a:rPr b="1" lang="en"/>
                        <a:t>Risk Exposure</a:t>
                      </a:r>
                      <a:endParaRPr b="1"/>
                    </a:p>
                  </a:txBody>
                  <a:tcPr marT="91425" marB="91425" marR="91425" marL="91425"/>
                </a:tc>
                <a:tc vMerge="1"/>
              </a:tr>
              <a:tr h="835000">
                <a:tc>
                  <a:txBody>
                    <a:bodyPr/>
                    <a:lstStyle/>
                    <a:p>
                      <a:pPr indent="0" lvl="0" marL="0" rtl="0" algn="l">
                        <a:spcBef>
                          <a:spcPts val="0"/>
                        </a:spcBef>
                        <a:spcAft>
                          <a:spcPts val="0"/>
                        </a:spcAft>
                        <a:buNone/>
                      </a:pPr>
                      <a:r>
                        <a:rPr lang="en"/>
                        <a:t>Insufficient experience with working in ReactJS</a:t>
                      </a:r>
                      <a:endParaRPr/>
                    </a:p>
                  </a:txBody>
                  <a:tcPr marT="91425" marB="91425" marR="91425" marL="91425"/>
                </a:tc>
                <a:tc>
                  <a:txBody>
                    <a:bodyPr/>
                    <a:lstStyle/>
                    <a:p>
                      <a:pPr indent="0" lvl="0" marL="0" rtl="0" algn="l">
                        <a:spcBef>
                          <a:spcPts val="0"/>
                        </a:spcBef>
                        <a:spcAft>
                          <a:spcPts val="0"/>
                        </a:spcAft>
                        <a:buNone/>
                      </a:pPr>
                      <a:r>
                        <a:rPr lang="en"/>
                        <a:t>      7</a:t>
                      </a:r>
                      <a:endParaRPr/>
                    </a:p>
                  </a:txBody>
                  <a:tcPr marT="91425" marB="91425" marR="91425" marL="91425"/>
                </a:tc>
                <a:tc>
                  <a:txBody>
                    <a:bodyPr/>
                    <a:lstStyle/>
                    <a:p>
                      <a:pPr indent="0" lvl="0" marL="0" rtl="0" algn="l">
                        <a:spcBef>
                          <a:spcPts val="0"/>
                        </a:spcBef>
                        <a:spcAft>
                          <a:spcPts val="0"/>
                        </a:spcAft>
                        <a:buNone/>
                      </a:pPr>
                      <a:r>
                        <a:rPr lang="en"/>
                        <a:t>       5</a:t>
                      </a:r>
                      <a:endParaRPr/>
                    </a:p>
                  </a:txBody>
                  <a:tcPr marT="91425" marB="91425" marR="91425" marL="91425"/>
                </a:tc>
                <a:tc>
                  <a:txBody>
                    <a:bodyPr/>
                    <a:lstStyle/>
                    <a:p>
                      <a:pPr indent="0" lvl="0" marL="0" rtl="0" algn="l">
                        <a:spcBef>
                          <a:spcPts val="0"/>
                        </a:spcBef>
                        <a:spcAft>
                          <a:spcPts val="0"/>
                        </a:spcAft>
                        <a:buNone/>
                      </a:pPr>
                      <a:r>
                        <a:rPr lang="en"/>
                        <a:t>      35</a:t>
                      </a:r>
                      <a:endParaRPr/>
                    </a:p>
                  </a:txBody>
                  <a:tcPr marT="91425" marB="91425" marR="91425" marL="91425"/>
                </a:tc>
                <a:tc>
                  <a:txBody>
                    <a:bodyPr/>
                    <a:lstStyle/>
                    <a:p>
                      <a:pPr indent="0" lvl="0" marL="0" rtl="0" algn="l">
                        <a:spcBef>
                          <a:spcPts val="0"/>
                        </a:spcBef>
                        <a:spcAft>
                          <a:spcPts val="0"/>
                        </a:spcAft>
                        <a:buNone/>
                      </a:pPr>
                      <a:r>
                        <a:rPr lang="en"/>
                        <a:t>Team members will spend a couple of days studying and understanding React</a:t>
                      </a:r>
                      <a:endParaRPr/>
                    </a:p>
                  </a:txBody>
                  <a:tcPr marT="91425" marB="91425" marR="91425" marL="91425"/>
                </a:tc>
              </a:tr>
              <a:tr h="835000">
                <a:tc>
                  <a:txBody>
                    <a:bodyPr/>
                    <a:lstStyle/>
                    <a:p>
                      <a:pPr indent="0" lvl="0" marL="0" rtl="0" algn="l">
                        <a:spcBef>
                          <a:spcPts val="0"/>
                        </a:spcBef>
                        <a:spcAft>
                          <a:spcPts val="0"/>
                        </a:spcAft>
                        <a:buNone/>
                      </a:pPr>
                      <a:r>
                        <a:rPr lang="en"/>
                        <a:t>Team Collaboration/Organisation</a:t>
                      </a:r>
                      <a:endParaRPr/>
                    </a:p>
                  </a:txBody>
                  <a:tcPr marT="91425" marB="91425" marR="91425" marL="91425"/>
                </a:tc>
                <a:tc>
                  <a:txBody>
                    <a:bodyPr/>
                    <a:lstStyle/>
                    <a:p>
                      <a:pPr indent="0" lvl="0" marL="0" rtl="0" algn="l">
                        <a:spcBef>
                          <a:spcPts val="0"/>
                        </a:spcBef>
                        <a:spcAft>
                          <a:spcPts val="0"/>
                        </a:spcAft>
                        <a:buNone/>
                      </a:pPr>
                      <a:r>
                        <a:rPr lang="en"/>
                        <a:t>      5</a:t>
                      </a:r>
                      <a:endParaRPr/>
                    </a:p>
                  </a:txBody>
                  <a:tcPr marT="91425" marB="91425" marR="91425" marL="91425"/>
                </a:tc>
                <a:tc>
                  <a:txBody>
                    <a:bodyPr/>
                    <a:lstStyle/>
                    <a:p>
                      <a:pPr indent="0" lvl="0" marL="0" rtl="0" algn="l">
                        <a:spcBef>
                          <a:spcPts val="0"/>
                        </a:spcBef>
                        <a:spcAft>
                          <a:spcPts val="0"/>
                        </a:spcAft>
                        <a:buNone/>
                      </a:pPr>
                      <a:r>
                        <a:rPr lang="en"/>
                        <a:t>       5</a:t>
                      </a:r>
                      <a:endParaRPr/>
                    </a:p>
                  </a:txBody>
                  <a:tcPr marT="91425" marB="91425" marR="91425" marL="91425"/>
                </a:tc>
                <a:tc>
                  <a:txBody>
                    <a:bodyPr/>
                    <a:lstStyle/>
                    <a:p>
                      <a:pPr indent="0" lvl="0" marL="0" rtl="0" algn="l">
                        <a:spcBef>
                          <a:spcPts val="0"/>
                        </a:spcBef>
                        <a:spcAft>
                          <a:spcPts val="0"/>
                        </a:spcAft>
                        <a:buNone/>
                      </a:pPr>
                      <a:r>
                        <a:rPr lang="en"/>
                        <a:t>      25</a:t>
                      </a:r>
                      <a:endParaRPr/>
                    </a:p>
                  </a:txBody>
                  <a:tcPr marT="91425" marB="91425" marR="91425" marL="91425"/>
                </a:tc>
                <a:tc>
                  <a:txBody>
                    <a:bodyPr/>
                    <a:lstStyle/>
                    <a:p>
                      <a:pPr indent="0" lvl="0" marL="0" rtl="0" algn="l">
                        <a:spcBef>
                          <a:spcPts val="0"/>
                        </a:spcBef>
                        <a:spcAft>
                          <a:spcPts val="0"/>
                        </a:spcAft>
                        <a:buNone/>
                      </a:pPr>
                      <a:r>
                        <a:rPr lang="en"/>
                        <a:t>Open communication and delegation of tasks by the project manager is being enforced along with Git branching and JIRA.</a:t>
                      </a:r>
                      <a:endParaRPr/>
                    </a:p>
                  </a:txBody>
                  <a:tcPr marT="91425" marB="91425" marR="91425" marL="91425"/>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lnSpc>
                <a:spcPct val="115000"/>
              </a:lnSpc>
              <a:spcBef>
                <a:spcPts val="0"/>
              </a:spcBef>
              <a:spcAft>
                <a:spcPts val="0"/>
              </a:spcAft>
              <a:buNone/>
            </a:pPr>
            <a:r>
              <a:rPr lang="en" sz="1800">
                <a:solidFill>
                  <a:schemeClr val="accent3"/>
                </a:solidFill>
              </a:rPr>
              <a:t>RISK ASSESSMENT (CONTD..)</a:t>
            </a:r>
            <a:endParaRPr/>
          </a:p>
          <a:p>
            <a:pPr indent="0" lvl="0" marL="0" rtl="0" algn="l">
              <a:spcBef>
                <a:spcPts val="16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3" name="Google Shape;483;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84" name="Google Shape;484;p66"/>
          <p:cNvGraphicFramePr/>
          <p:nvPr/>
        </p:nvGraphicFramePr>
        <p:xfrm>
          <a:off x="523825" y="1427025"/>
          <a:ext cx="3000000" cy="3000000"/>
        </p:xfrm>
        <a:graphic>
          <a:graphicData uri="http://schemas.openxmlformats.org/drawingml/2006/table">
            <a:tbl>
              <a:tblPr>
                <a:noFill/>
                <a:tableStyleId>{C52C2A39-5925-43B5-81F1-EF21B3251A9F}</a:tableStyleId>
              </a:tblPr>
              <a:tblGrid>
                <a:gridCol w="2416675"/>
                <a:gridCol w="1161100"/>
                <a:gridCol w="1129750"/>
                <a:gridCol w="1199400"/>
                <a:gridCol w="2145100"/>
              </a:tblGrid>
              <a:tr h="979700">
                <a:tc>
                  <a:txBody>
                    <a:bodyPr/>
                    <a:lstStyle/>
                    <a:p>
                      <a:pPr indent="0" lvl="0" marL="0" rtl="0" algn="l">
                        <a:spcBef>
                          <a:spcPts val="0"/>
                        </a:spcBef>
                        <a:spcAft>
                          <a:spcPts val="0"/>
                        </a:spcAft>
                        <a:buNone/>
                      </a:pPr>
                      <a:r>
                        <a:rPr lang="en"/>
                        <a:t>NDI Integration Conflict</a:t>
                      </a:r>
                      <a:endParaRPr/>
                    </a:p>
                  </a:txBody>
                  <a:tcPr marT="91425" marB="91425" marR="91425" marL="91425"/>
                </a:tc>
                <a:tc>
                  <a:txBody>
                    <a:bodyPr/>
                    <a:lstStyle/>
                    <a:p>
                      <a:pPr indent="0" lvl="0" marL="457200" rtl="0" algn="l">
                        <a:spcBef>
                          <a:spcPts val="0"/>
                        </a:spcBef>
                        <a:spcAft>
                          <a:spcPts val="0"/>
                        </a:spcAft>
                        <a:buNone/>
                      </a:pPr>
                      <a:r>
                        <a:rPr lang="en"/>
                        <a:t>6</a:t>
                      </a:r>
                      <a:endParaRPr/>
                    </a:p>
                  </a:txBody>
                  <a:tcPr marT="91425" marB="91425" marR="91425" marL="91425"/>
                </a:tc>
                <a:tc>
                  <a:txBody>
                    <a:bodyPr/>
                    <a:lstStyle/>
                    <a:p>
                      <a:pPr indent="0" lvl="0" marL="457200" rtl="0" algn="l">
                        <a:spcBef>
                          <a:spcPts val="0"/>
                        </a:spcBef>
                        <a:spcAft>
                          <a:spcPts val="0"/>
                        </a:spcAft>
                        <a:buNone/>
                      </a:pPr>
                      <a:r>
                        <a:rPr lang="en"/>
                        <a:t>8</a:t>
                      </a:r>
                      <a:endParaRPr/>
                    </a:p>
                  </a:txBody>
                  <a:tcPr marT="91425" marB="91425" marR="91425" marL="91425"/>
                </a:tc>
                <a:tc>
                  <a:txBody>
                    <a:bodyPr/>
                    <a:lstStyle/>
                    <a:p>
                      <a:pPr indent="0" lvl="0" marL="0" rtl="0" algn="l">
                        <a:spcBef>
                          <a:spcPts val="0"/>
                        </a:spcBef>
                        <a:spcAft>
                          <a:spcPts val="0"/>
                        </a:spcAft>
                        <a:buNone/>
                      </a:pPr>
                      <a:r>
                        <a:rPr lang="en"/>
                        <a:t>         48</a:t>
                      </a:r>
                      <a:endParaRPr/>
                    </a:p>
                  </a:txBody>
                  <a:tcPr marT="91425" marB="91425" marR="91425" marL="91425"/>
                </a:tc>
                <a:tc>
                  <a:txBody>
                    <a:bodyPr/>
                    <a:lstStyle/>
                    <a:p>
                      <a:pPr indent="0" lvl="0" marL="0" rtl="0" algn="l">
                        <a:spcBef>
                          <a:spcPts val="0"/>
                        </a:spcBef>
                        <a:spcAft>
                          <a:spcPts val="0"/>
                        </a:spcAft>
                        <a:buNone/>
                      </a:pPr>
                      <a:r>
                        <a:rPr lang="en"/>
                        <a:t>Constant testing on these modules separately and together.</a:t>
                      </a:r>
                      <a:endParaRPr/>
                    </a:p>
                  </a:txBody>
                  <a:tcPr marT="91425" marB="91425" marR="91425" marL="91425"/>
                </a:tc>
              </a:tr>
              <a:tr h="1059750">
                <a:tc>
                  <a:txBody>
                    <a:bodyPr/>
                    <a:lstStyle/>
                    <a:p>
                      <a:pPr indent="0" lvl="0" marL="0" rtl="0" algn="l">
                        <a:spcBef>
                          <a:spcPts val="0"/>
                        </a:spcBef>
                        <a:spcAft>
                          <a:spcPts val="0"/>
                        </a:spcAft>
                        <a:buNone/>
                      </a:pPr>
                      <a:r>
                        <a:rPr lang="en"/>
                        <a:t>Implementing walkability with respect to terrain</a:t>
                      </a:r>
                      <a:endParaRPr/>
                    </a:p>
                  </a:txBody>
                  <a:tcPr marT="91425" marB="91425" marR="91425" marL="91425"/>
                </a:tc>
                <a:tc>
                  <a:txBody>
                    <a:bodyPr/>
                    <a:lstStyle/>
                    <a:p>
                      <a:pPr indent="0" lvl="0" marL="457200" rtl="0" algn="l">
                        <a:spcBef>
                          <a:spcPts val="0"/>
                        </a:spcBef>
                        <a:spcAft>
                          <a:spcPts val="0"/>
                        </a:spcAft>
                        <a:buNone/>
                      </a:pPr>
                      <a:r>
                        <a:rPr lang="en"/>
                        <a:t>8</a:t>
                      </a:r>
                      <a:endParaRPr/>
                    </a:p>
                  </a:txBody>
                  <a:tcPr marT="91425" marB="91425" marR="91425" marL="91425"/>
                </a:tc>
                <a:tc>
                  <a:txBody>
                    <a:bodyPr/>
                    <a:lstStyle/>
                    <a:p>
                      <a:pPr indent="0" lvl="0" marL="457200" rtl="0" algn="l">
                        <a:spcBef>
                          <a:spcPts val="0"/>
                        </a:spcBef>
                        <a:spcAft>
                          <a:spcPts val="0"/>
                        </a:spcAft>
                        <a:buNone/>
                      </a:pPr>
                      <a:r>
                        <a:rPr lang="en"/>
                        <a:t>8</a:t>
                      </a:r>
                      <a:endParaRPr/>
                    </a:p>
                  </a:txBody>
                  <a:tcPr marT="91425" marB="91425" marR="91425" marL="91425"/>
                </a:tc>
                <a:tc>
                  <a:txBody>
                    <a:bodyPr/>
                    <a:lstStyle/>
                    <a:p>
                      <a:pPr indent="0" lvl="0" marL="457200" rtl="0" algn="l">
                        <a:spcBef>
                          <a:spcPts val="0"/>
                        </a:spcBef>
                        <a:spcAft>
                          <a:spcPts val="0"/>
                        </a:spcAft>
                        <a:buNone/>
                      </a:pPr>
                      <a:r>
                        <a:rPr lang="en"/>
                        <a:t>64</a:t>
                      </a:r>
                      <a:endParaRPr/>
                    </a:p>
                  </a:txBody>
                  <a:tcPr marT="91425" marB="91425" marR="91425" marL="91425"/>
                </a:tc>
                <a:tc>
                  <a:txBody>
                    <a:bodyPr/>
                    <a:lstStyle/>
                    <a:p>
                      <a:pPr indent="0" lvl="0" marL="0" rtl="0" algn="l">
                        <a:spcBef>
                          <a:spcPts val="0"/>
                        </a:spcBef>
                        <a:spcAft>
                          <a:spcPts val="0"/>
                        </a:spcAft>
                        <a:buNone/>
                      </a:pPr>
                      <a:r>
                        <a:rPr lang="en"/>
                        <a:t>Regular sync up with clients and brainstorming the risk.</a:t>
                      </a:r>
                      <a:endParaRPr/>
                    </a:p>
                  </a:txBody>
                  <a:tcPr marT="91425" marB="91425" marR="91425" marL="91425"/>
                </a:tc>
              </a:tr>
              <a:tr h="1059750">
                <a:tc>
                  <a:txBody>
                    <a:bodyPr/>
                    <a:lstStyle/>
                    <a:p>
                      <a:pPr indent="0" lvl="0" marL="0" rtl="0" algn="l">
                        <a:spcBef>
                          <a:spcPts val="0"/>
                        </a:spcBef>
                        <a:spcAft>
                          <a:spcPts val="0"/>
                        </a:spcAft>
                        <a:buNone/>
                      </a:pPr>
                      <a:r>
                        <a:rPr lang="en"/>
                        <a:t>Third party library rendering our data</a:t>
                      </a:r>
                      <a:endParaRPr/>
                    </a:p>
                  </a:txBody>
                  <a:tcPr marT="91425" marB="91425" marR="91425" marL="91425"/>
                </a:tc>
                <a:tc>
                  <a:txBody>
                    <a:bodyPr/>
                    <a:lstStyle/>
                    <a:p>
                      <a:pPr indent="0" lvl="0" marL="0" rtl="0" algn="l">
                        <a:spcBef>
                          <a:spcPts val="0"/>
                        </a:spcBef>
                        <a:spcAft>
                          <a:spcPts val="0"/>
                        </a:spcAft>
                        <a:buNone/>
                      </a:pPr>
                      <a:r>
                        <a:rPr lang="en"/>
                        <a:t>         6</a:t>
                      </a:r>
                      <a:endParaRPr/>
                    </a:p>
                  </a:txBody>
                  <a:tcPr marT="91425" marB="91425" marR="91425" marL="91425"/>
                </a:tc>
                <a:tc>
                  <a:txBody>
                    <a:bodyPr/>
                    <a:lstStyle/>
                    <a:p>
                      <a:pPr indent="0" lvl="0" marL="0" rtl="0" algn="l">
                        <a:spcBef>
                          <a:spcPts val="0"/>
                        </a:spcBef>
                        <a:spcAft>
                          <a:spcPts val="0"/>
                        </a:spcAft>
                        <a:buNone/>
                      </a:pPr>
                      <a:r>
                        <a:rPr lang="en"/>
                        <a:t>         7</a:t>
                      </a:r>
                      <a:endParaRPr/>
                    </a:p>
                  </a:txBody>
                  <a:tcPr marT="91425" marB="91425" marR="91425" marL="91425"/>
                </a:tc>
                <a:tc>
                  <a:txBody>
                    <a:bodyPr/>
                    <a:lstStyle/>
                    <a:p>
                      <a:pPr indent="0" lvl="0" marL="0" rtl="0" algn="l">
                        <a:spcBef>
                          <a:spcPts val="0"/>
                        </a:spcBef>
                        <a:spcAft>
                          <a:spcPts val="0"/>
                        </a:spcAft>
                        <a:buNone/>
                      </a:pPr>
                      <a:r>
                        <a:rPr lang="en"/>
                        <a:t>         42</a:t>
                      </a:r>
                      <a:endParaRPr/>
                    </a:p>
                  </a:txBody>
                  <a:tcPr marT="91425" marB="91425" marR="91425" marL="91425"/>
                </a:tc>
                <a:tc>
                  <a:txBody>
                    <a:bodyPr/>
                    <a:lstStyle/>
                    <a:p>
                      <a:pPr indent="0" lvl="0" marL="0" rtl="0" algn="l">
                        <a:spcBef>
                          <a:spcPts val="0"/>
                        </a:spcBef>
                        <a:spcAft>
                          <a:spcPts val="0"/>
                        </a:spcAft>
                        <a:buNone/>
                      </a:pPr>
                      <a:r>
                        <a:rPr lang="en"/>
                        <a:t>Manipulating the format of our data </a:t>
                      </a:r>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0" name="Google Shape;490;p67"/>
          <p:cNvSpPr txBox="1"/>
          <p:nvPr>
            <p:ph idx="1" type="body"/>
          </p:nvPr>
        </p:nvSpPr>
        <p:spPr>
          <a:xfrm>
            <a:off x="311700" y="1152475"/>
            <a:ext cx="4935000" cy="3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 #1</a:t>
            </a:r>
            <a:endParaRPr/>
          </a:p>
          <a:p>
            <a:pPr indent="0" lvl="0" marL="0" rtl="0" algn="l">
              <a:spcBef>
                <a:spcPts val="1600"/>
              </a:spcBef>
              <a:spcAft>
                <a:spcPts val="0"/>
              </a:spcAft>
              <a:buNone/>
            </a:pPr>
            <a:r>
              <a:rPr lang="en"/>
              <a:t>NAME: Frank Underwood</a:t>
            </a:r>
            <a:endParaRPr/>
          </a:p>
          <a:p>
            <a:pPr indent="0" lvl="0" marL="0" rtl="0" algn="l">
              <a:spcBef>
                <a:spcPts val="1600"/>
              </a:spcBef>
              <a:spcAft>
                <a:spcPts val="0"/>
              </a:spcAft>
              <a:buNone/>
            </a:pPr>
            <a:r>
              <a:rPr lang="en"/>
              <a:t>AGE: 32</a:t>
            </a:r>
            <a:endParaRPr/>
          </a:p>
          <a:p>
            <a:pPr indent="0" lvl="0" marL="0" rtl="0" algn="l">
              <a:spcBef>
                <a:spcPts val="1600"/>
              </a:spcBef>
              <a:spcAft>
                <a:spcPts val="0"/>
              </a:spcAft>
              <a:buNone/>
            </a:pPr>
            <a:r>
              <a:rPr lang="en"/>
              <a:t>GENDER: Male</a:t>
            </a:r>
            <a:endParaRPr/>
          </a:p>
          <a:p>
            <a:pPr indent="0" lvl="0" marL="0" rtl="0" algn="l">
              <a:spcBef>
                <a:spcPts val="1600"/>
              </a:spcBef>
              <a:spcAft>
                <a:spcPts val="0"/>
              </a:spcAft>
              <a:buNone/>
            </a:pPr>
            <a:r>
              <a:rPr lang="en"/>
              <a:t>LOCATION: Los Angeles</a:t>
            </a:r>
            <a:endParaRPr/>
          </a:p>
          <a:p>
            <a:pPr indent="0" lvl="0" marL="0" rtl="0" algn="l">
              <a:spcBef>
                <a:spcPts val="1600"/>
              </a:spcBef>
              <a:spcAft>
                <a:spcPts val="0"/>
              </a:spcAft>
              <a:buNone/>
            </a:pPr>
            <a:r>
              <a:rPr lang="en"/>
              <a:t>EDUCATION LEVEL: Post Graduate</a:t>
            </a:r>
            <a:endParaRPr/>
          </a:p>
          <a:p>
            <a:pPr indent="0" lvl="0" marL="0" rtl="0" algn="l">
              <a:spcBef>
                <a:spcPts val="1600"/>
              </a:spcBef>
              <a:spcAft>
                <a:spcPts val="0"/>
              </a:spcAft>
              <a:buNone/>
            </a:pPr>
            <a:r>
              <a:rPr lang="en"/>
              <a:t>POTENTIAL INCOME: $160000</a:t>
            </a:r>
            <a:br>
              <a:rPr lang="en"/>
            </a:br>
            <a:endParaRPr/>
          </a:p>
          <a:p>
            <a:pPr indent="0" lvl="0" marL="0" rtl="0" algn="l">
              <a:spcBef>
                <a:spcPts val="1600"/>
              </a:spcBef>
              <a:spcAft>
                <a:spcPts val="1600"/>
              </a:spcAft>
              <a:buNone/>
            </a:pPr>
            <a:r>
              <a:t/>
            </a:r>
            <a:endParaRPr/>
          </a:p>
        </p:txBody>
      </p:sp>
      <p:sp>
        <p:nvSpPr>
          <p:cNvPr id="491" name="Google Shape;491;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2" name="Google Shape;492;p67"/>
          <p:cNvPicPr preferRelativeResize="0"/>
          <p:nvPr/>
        </p:nvPicPr>
        <p:blipFill>
          <a:blip r:embed="rId3">
            <a:alphaModFix/>
          </a:blip>
          <a:stretch>
            <a:fillRect/>
          </a:stretch>
        </p:blipFill>
        <p:spPr>
          <a:xfrm>
            <a:off x="5399100" y="1170125"/>
            <a:ext cx="2739600" cy="3493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8" name="Google Shape;498;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a:t>
            </a:r>
            <a:r>
              <a:rPr b="1" lang="en"/>
              <a:t>ser Stories:</a:t>
            </a:r>
            <a:r>
              <a:rPr b="1" lang="en"/>
              <a:t> </a:t>
            </a:r>
            <a:r>
              <a:rPr lang="en">
                <a:solidFill>
                  <a:srgbClr val="000000"/>
                </a:solidFill>
                <a:latin typeface="Arial"/>
                <a:ea typeface="Arial"/>
                <a:cs typeface="Arial"/>
                <a:sym typeface="Arial"/>
              </a:rPr>
              <a:t>During campaigns, Frank always wants to ensure that the volunteers are always spending their time efficiently talking to voters, so he is always meticulous when assigning them turfs to go to, as he draws them out himself on a GIS tool.</a:t>
            </a:r>
            <a:endParaRPr>
              <a:solidFill>
                <a:srgbClr val="000000"/>
              </a:solidFill>
              <a:latin typeface="Arial"/>
              <a:ea typeface="Arial"/>
              <a:cs typeface="Arial"/>
              <a:sym typeface="Arial"/>
            </a:endParaRPr>
          </a:p>
          <a:p>
            <a:pPr indent="0" lvl="0" marL="0" rtl="0" algn="l">
              <a:spcBef>
                <a:spcPts val="1600"/>
              </a:spcBef>
              <a:spcAft>
                <a:spcPts val="0"/>
              </a:spcAft>
              <a:buNone/>
            </a:pPr>
            <a:r>
              <a:rPr b="1" lang="en"/>
              <a:t>Technical Lifestyle</a:t>
            </a:r>
            <a:r>
              <a:rPr b="1" lang="en"/>
              <a:t>:</a:t>
            </a:r>
            <a:r>
              <a:rPr b="1" lang="en">
                <a:solidFill>
                  <a:srgbClr val="000000"/>
                </a:solidFill>
                <a:latin typeface="Arial"/>
                <a:ea typeface="Arial"/>
                <a:cs typeface="Arial"/>
                <a:sym typeface="Arial"/>
              </a:rPr>
              <a:t> </a:t>
            </a:r>
            <a:r>
              <a:rPr lang="en">
                <a:solidFill>
                  <a:srgbClr val="000000"/>
                </a:solidFill>
                <a:latin typeface="Arial"/>
                <a:ea typeface="Arial"/>
                <a:cs typeface="Arial"/>
                <a:sym typeface="Arial"/>
              </a:rPr>
              <a:t>Has an above average understanding in the use of excel as he uses it daily, has an Iphone and macbook. Sometimes feels bold enough to use the terminal on his mac, and considers himself tech savvy. </a:t>
            </a:r>
            <a:endParaRPr b="1">
              <a:solidFill>
                <a:srgbClr val="000000"/>
              </a:solidFill>
              <a:latin typeface="Arial"/>
              <a:ea typeface="Arial"/>
              <a:cs typeface="Arial"/>
              <a:sym typeface="Arial"/>
            </a:endParaRPr>
          </a:p>
          <a:p>
            <a:pPr indent="0" lvl="0" marL="0" rtl="0" algn="l">
              <a:spcBef>
                <a:spcPts val="1600"/>
              </a:spcBef>
              <a:spcAft>
                <a:spcPts val="0"/>
              </a:spcAft>
              <a:buNone/>
            </a:pPr>
            <a:r>
              <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
        <p:nvSpPr>
          <p:cNvPr id="499" name="Google Shape;499;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69"/>
          <p:cNvSpPr txBox="1"/>
          <p:nvPr>
            <p:ph type="title"/>
          </p:nvPr>
        </p:nvSpPr>
        <p:spPr>
          <a:xfrm>
            <a:off x="311700" y="343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5" name="Google Shape;505;p69"/>
          <p:cNvSpPr txBox="1"/>
          <p:nvPr>
            <p:ph idx="1" type="body"/>
          </p:nvPr>
        </p:nvSpPr>
        <p:spPr>
          <a:xfrm>
            <a:off x="311700" y="1152475"/>
            <a:ext cx="4305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 #2</a:t>
            </a:r>
            <a:endParaRPr/>
          </a:p>
          <a:p>
            <a:pPr indent="0" lvl="0" marL="0" rtl="0" algn="l">
              <a:spcBef>
                <a:spcPts val="1600"/>
              </a:spcBef>
              <a:spcAft>
                <a:spcPts val="0"/>
              </a:spcAft>
              <a:buNone/>
            </a:pPr>
            <a:r>
              <a:rPr lang="en"/>
              <a:t>NAME: Sarah Liberman</a:t>
            </a:r>
            <a:endParaRPr/>
          </a:p>
          <a:p>
            <a:pPr indent="0" lvl="0" marL="0" rtl="0" algn="l">
              <a:spcBef>
                <a:spcPts val="1600"/>
              </a:spcBef>
              <a:spcAft>
                <a:spcPts val="0"/>
              </a:spcAft>
              <a:buNone/>
            </a:pPr>
            <a:r>
              <a:rPr lang="en"/>
              <a:t>AGE: 28</a:t>
            </a:r>
            <a:endParaRPr/>
          </a:p>
          <a:p>
            <a:pPr indent="0" lvl="0" marL="0" rtl="0" algn="l">
              <a:spcBef>
                <a:spcPts val="1600"/>
              </a:spcBef>
              <a:spcAft>
                <a:spcPts val="0"/>
              </a:spcAft>
              <a:buNone/>
            </a:pPr>
            <a:r>
              <a:rPr lang="en"/>
              <a:t>GENDER: Female</a:t>
            </a:r>
            <a:endParaRPr/>
          </a:p>
          <a:p>
            <a:pPr indent="0" lvl="0" marL="0" rtl="0" algn="l">
              <a:spcBef>
                <a:spcPts val="1600"/>
              </a:spcBef>
              <a:spcAft>
                <a:spcPts val="0"/>
              </a:spcAft>
              <a:buNone/>
            </a:pPr>
            <a:r>
              <a:rPr lang="en"/>
              <a:t>LOCATION: Seattle, LA</a:t>
            </a:r>
            <a:endParaRPr/>
          </a:p>
          <a:p>
            <a:pPr indent="0" lvl="0" marL="0" rtl="0" algn="l">
              <a:spcBef>
                <a:spcPts val="1600"/>
              </a:spcBef>
              <a:spcAft>
                <a:spcPts val="0"/>
              </a:spcAft>
              <a:buNone/>
            </a:pPr>
            <a:r>
              <a:rPr lang="en"/>
              <a:t>EDUCATION LEVEL: College Graduate</a:t>
            </a:r>
            <a:endParaRPr/>
          </a:p>
          <a:p>
            <a:pPr indent="0" lvl="0" marL="0" rtl="0" algn="l">
              <a:spcBef>
                <a:spcPts val="1600"/>
              </a:spcBef>
              <a:spcAft>
                <a:spcPts val="0"/>
              </a:spcAft>
              <a:buNone/>
            </a:pPr>
            <a:r>
              <a:rPr lang="en"/>
              <a:t>POTENTIAL INCOME: $210000</a:t>
            </a:r>
            <a:br>
              <a:rPr lang="en"/>
            </a:br>
            <a:endParaRPr/>
          </a:p>
          <a:p>
            <a:pPr indent="0" lvl="0" marL="0" rtl="0" algn="l">
              <a:spcBef>
                <a:spcPts val="1600"/>
              </a:spcBef>
              <a:spcAft>
                <a:spcPts val="1600"/>
              </a:spcAft>
              <a:buNone/>
            </a:pPr>
            <a:r>
              <a:t/>
            </a:r>
            <a:endParaRPr/>
          </a:p>
        </p:txBody>
      </p:sp>
      <p:sp>
        <p:nvSpPr>
          <p:cNvPr id="506" name="Google Shape;506;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7" name="Google Shape;507;p69"/>
          <p:cNvPicPr preferRelativeResize="0"/>
          <p:nvPr/>
        </p:nvPicPr>
        <p:blipFill>
          <a:blip r:embed="rId3">
            <a:alphaModFix/>
          </a:blip>
          <a:stretch>
            <a:fillRect/>
          </a:stretch>
        </p:blipFill>
        <p:spPr>
          <a:xfrm>
            <a:off x="4913700" y="916650"/>
            <a:ext cx="3090750" cy="38880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3" name="Google Shape;513;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User Stories:</a:t>
            </a:r>
            <a:r>
              <a:rPr b="1" lang="en" sz="2400">
                <a:latin typeface="Arial"/>
                <a:ea typeface="Arial"/>
                <a:cs typeface="Arial"/>
                <a:sym typeface="Arial"/>
              </a:rPr>
              <a:t> </a:t>
            </a:r>
            <a:r>
              <a:rPr lang="en">
                <a:solidFill>
                  <a:srgbClr val="000000"/>
                </a:solidFill>
                <a:latin typeface="Arial"/>
                <a:ea typeface="Arial"/>
                <a:cs typeface="Arial"/>
                <a:sym typeface="Arial"/>
              </a:rPr>
              <a:t>As a novice to campaigning and campaign strategies, she seeks to always find new opportunities to optimize the time she spends doing campaign activities</a:t>
            </a:r>
            <a:r>
              <a:rPr b="1" lang="en">
                <a:solidFill>
                  <a:srgbClr val="000000"/>
                </a:solidFill>
                <a:latin typeface="Arial"/>
                <a:ea typeface="Arial"/>
                <a:cs typeface="Arial"/>
                <a:sym typeface="Arial"/>
              </a:rPr>
              <a:t>.</a:t>
            </a:r>
            <a:endParaRPr b="1">
              <a:solidFill>
                <a:srgbClr val="000000"/>
              </a:solidFill>
              <a:latin typeface="Arial"/>
              <a:ea typeface="Arial"/>
              <a:cs typeface="Arial"/>
              <a:sym typeface="Arial"/>
            </a:endParaRPr>
          </a:p>
          <a:p>
            <a:pPr indent="0" lvl="0" marL="0" rtl="0" algn="l">
              <a:spcBef>
                <a:spcPts val="1600"/>
              </a:spcBef>
              <a:spcAft>
                <a:spcPts val="1600"/>
              </a:spcAft>
              <a:buNone/>
            </a:pPr>
            <a:r>
              <a:rPr b="1" lang="en">
                <a:latin typeface="Arial"/>
                <a:ea typeface="Arial"/>
                <a:cs typeface="Arial"/>
                <a:sym typeface="Arial"/>
              </a:rPr>
              <a:t>Technical Lifestyle: </a:t>
            </a:r>
            <a:r>
              <a:rPr lang="en">
                <a:solidFill>
                  <a:srgbClr val="000000"/>
                </a:solidFill>
                <a:latin typeface="Arial"/>
                <a:ea typeface="Arial"/>
                <a:cs typeface="Arial"/>
                <a:sym typeface="Arial"/>
              </a:rPr>
              <a:t>Basic computer Literacy. She uses her computer everyday, and spends a lot of her time using google and reading wiki pages. Also uses a fitbit to track her steps a day.</a:t>
            </a:r>
            <a:endParaRPr b="1">
              <a:solidFill>
                <a:srgbClr val="000000"/>
              </a:solidFill>
              <a:latin typeface="Arial"/>
              <a:ea typeface="Arial"/>
              <a:cs typeface="Arial"/>
              <a:sym typeface="Arial"/>
            </a:endParaRPr>
          </a:p>
        </p:txBody>
      </p:sp>
      <p:sp>
        <p:nvSpPr>
          <p:cNvPr id="514" name="Google Shape;514;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71"/>
          <p:cNvSpPr txBox="1"/>
          <p:nvPr>
            <p:ph type="title"/>
          </p:nvPr>
        </p:nvSpPr>
        <p:spPr>
          <a:xfrm>
            <a:off x="311700" y="33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0" name="Google Shape;520;p71"/>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 #3</a:t>
            </a:r>
            <a:endParaRPr/>
          </a:p>
          <a:p>
            <a:pPr indent="0" lvl="0" marL="0" rtl="0" algn="l">
              <a:spcBef>
                <a:spcPts val="1600"/>
              </a:spcBef>
              <a:spcAft>
                <a:spcPts val="0"/>
              </a:spcAft>
              <a:buNone/>
            </a:pPr>
            <a:r>
              <a:rPr lang="en"/>
              <a:t>NAME: April John</a:t>
            </a:r>
            <a:endParaRPr/>
          </a:p>
          <a:p>
            <a:pPr indent="0" lvl="0" marL="0" rtl="0" algn="l">
              <a:spcBef>
                <a:spcPts val="1600"/>
              </a:spcBef>
              <a:spcAft>
                <a:spcPts val="0"/>
              </a:spcAft>
              <a:buNone/>
            </a:pPr>
            <a:r>
              <a:rPr lang="en"/>
              <a:t>AGE: 22</a:t>
            </a:r>
            <a:endParaRPr/>
          </a:p>
          <a:p>
            <a:pPr indent="0" lvl="0" marL="0" rtl="0" algn="l">
              <a:spcBef>
                <a:spcPts val="1600"/>
              </a:spcBef>
              <a:spcAft>
                <a:spcPts val="0"/>
              </a:spcAft>
              <a:buNone/>
            </a:pPr>
            <a:r>
              <a:rPr lang="en"/>
              <a:t>GENDER: Female</a:t>
            </a:r>
            <a:endParaRPr/>
          </a:p>
          <a:p>
            <a:pPr indent="0" lvl="0" marL="0" rtl="0" algn="l">
              <a:spcBef>
                <a:spcPts val="1600"/>
              </a:spcBef>
              <a:spcAft>
                <a:spcPts val="0"/>
              </a:spcAft>
              <a:buNone/>
            </a:pPr>
            <a:r>
              <a:rPr lang="en"/>
              <a:t>LOCATION: San Diego</a:t>
            </a:r>
            <a:endParaRPr/>
          </a:p>
          <a:p>
            <a:pPr indent="0" lvl="0" marL="0" rtl="0" algn="l">
              <a:spcBef>
                <a:spcPts val="1600"/>
              </a:spcBef>
              <a:spcAft>
                <a:spcPts val="0"/>
              </a:spcAft>
              <a:buNone/>
            </a:pPr>
            <a:r>
              <a:rPr lang="en"/>
              <a:t>EDUCATION LEVEL: Student </a:t>
            </a:r>
            <a:endParaRPr/>
          </a:p>
          <a:p>
            <a:pPr indent="0" lvl="0" marL="0" rtl="0" algn="l">
              <a:spcBef>
                <a:spcPts val="1600"/>
              </a:spcBef>
              <a:spcAft>
                <a:spcPts val="1600"/>
              </a:spcAft>
              <a:buNone/>
            </a:pPr>
            <a:r>
              <a:rPr lang="en"/>
              <a:t>POTENTIAL INCOME: NIL</a:t>
            </a:r>
            <a:endParaRPr/>
          </a:p>
        </p:txBody>
      </p:sp>
      <p:sp>
        <p:nvSpPr>
          <p:cNvPr id="521" name="Google Shape;521;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2" name="Google Shape;522;p71"/>
          <p:cNvPicPr preferRelativeResize="0"/>
          <p:nvPr/>
        </p:nvPicPr>
        <p:blipFill>
          <a:blip r:embed="rId3">
            <a:alphaModFix/>
          </a:blip>
          <a:stretch>
            <a:fillRect/>
          </a:stretch>
        </p:blipFill>
        <p:spPr>
          <a:xfrm>
            <a:off x="4205250" y="1150100"/>
            <a:ext cx="4267201" cy="28433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System/Project Engineer Observations</a:t>
            </a:r>
            <a:endParaRPr b="1" sz="3000"/>
          </a:p>
          <a:p>
            <a:pPr indent="0" lvl="0" marL="0" rtl="0" algn="ctr">
              <a:spcBef>
                <a:spcPts val="0"/>
              </a:spcBef>
              <a:spcAft>
                <a:spcPts val="0"/>
              </a:spcAft>
              <a:buNone/>
            </a:pPr>
            <a:r>
              <a:rPr lang="en" sz="1800"/>
              <a:t>Presented by Kevin Grimes</a:t>
            </a:r>
            <a:endParaRPr sz="1800"/>
          </a:p>
        </p:txBody>
      </p:sp>
      <p:sp>
        <p:nvSpPr>
          <p:cNvPr id="98" name="Google Shape;98;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8" name="Google Shape;528;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User Stories:</a:t>
            </a:r>
            <a:r>
              <a:rPr b="1" lang="en" sz="2400">
                <a:latin typeface="Arial"/>
                <a:ea typeface="Arial"/>
                <a:cs typeface="Arial"/>
                <a:sym typeface="Arial"/>
              </a:rPr>
              <a:t> </a:t>
            </a:r>
            <a:r>
              <a:rPr lang="en">
                <a:solidFill>
                  <a:srgbClr val="000000"/>
                </a:solidFill>
                <a:latin typeface="Arial"/>
                <a:ea typeface="Arial"/>
                <a:cs typeface="Arial"/>
                <a:sym typeface="Arial"/>
              </a:rPr>
              <a:t>Very enthusiastic student whose major is politics and very interested in efficient campaigning. She wants to do a study about the voters and their thought process about elections.</a:t>
            </a:r>
            <a:endParaRPr b="1">
              <a:solidFill>
                <a:srgbClr val="000000"/>
              </a:solidFill>
              <a:latin typeface="Arial"/>
              <a:ea typeface="Arial"/>
              <a:cs typeface="Arial"/>
              <a:sym typeface="Arial"/>
            </a:endParaRPr>
          </a:p>
          <a:p>
            <a:pPr indent="0" lvl="0" marL="0" rtl="0" algn="l">
              <a:spcBef>
                <a:spcPts val="1600"/>
              </a:spcBef>
              <a:spcAft>
                <a:spcPts val="0"/>
              </a:spcAft>
              <a:buNone/>
            </a:pPr>
            <a:r>
              <a:rPr b="1" lang="en">
                <a:latin typeface="Arial"/>
                <a:ea typeface="Arial"/>
                <a:cs typeface="Arial"/>
                <a:sym typeface="Arial"/>
              </a:rPr>
              <a:t>Technical Lifestyle: </a:t>
            </a:r>
            <a:r>
              <a:rPr lang="en">
                <a:solidFill>
                  <a:srgbClr val="000000"/>
                </a:solidFill>
                <a:latin typeface="Arial"/>
                <a:ea typeface="Arial"/>
                <a:cs typeface="Arial"/>
                <a:sym typeface="Arial"/>
              </a:rPr>
              <a:t>Quite efficient with computers. Uses a MacBook and IPhone on a daily basis and does her assignments and other daily work.</a:t>
            </a:r>
            <a:endParaRPr b="1">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
        <p:nvSpPr>
          <p:cNvPr id="529" name="Google Shape;529;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73"/>
          <p:cNvSpPr txBox="1"/>
          <p:nvPr>
            <p:ph type="title"/>
          </p:nvPr>
        </p:nvSpPr>
        <p:spPr>
          <a:xfrm>
            <a:off x="311700" y="2096025"/>
            <a:ext cx="8520600" cy="96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Quality Focal Point</a:t>
            </a:r>
            <a:endParaRPr b="1" sz="3000"/>
          </a:p>
          <a:p>
            <a:pPr indent="0" lvl="0" marL="0" rtl="0" algn="ctr">
              <a:spcBef>
                <a:spcPts val="0"/>
              </a:spcBef>
              <a:spcAft>
                <a:spcPts val="0"/>
              </a:spcAft>
              <a:buNone/>
            </a:pPr>
            <a:r>
              <a:rPr lang="en" sz="1800"/>
              <a:t>Presented by Kevin Grimes</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5" name="Google Shape;535;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74"/>
          <p:cNvSpPr txBox="1"/>
          <p:nvPr>
            <p:ph type="title"/>
          </p:nvPr>
        </p:nvSpPr>
        <p:spPr>
          <a:xfrm>
            <a:off x="311700" y="445025"/>
            <a:ext cx="8520600" cy="9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Quality Focal Point</a:t>
            </a:r>
            <a:endParaRPr b="1"/>
          </a:p>
          <a:p>
            <a:pPr indent="0" lvl="0" marL="0" rtl="0" algn="l">
              <a:lnSpc>
                <a:spcPct val="115000"/>
              </a:lnSpc>
              <a:spcBef>
                <a:spcPts val="0"/>
              </a:spcBef>
              <a:spcAft>
                <a:spcPts val="1600"/>
              </a:spcAft>
              <a:buNone/>
            </a:pPr>
            <a:r>
              <a:rPr lang="en" sz="1800">
                <a:solidFill>
                  <a:schemeClr val="accent3"/>
                </a:solidFill>
              </a:rPr>
              <a:t>Traceability Matrix</a:t>
            </a:r>
            <a:endParaRPr b="1"/>
          </a:p>
        </p:txBody>
      </p:sp>
      <p:graphicFrame>
        <p:nvGraphicFramePr>
          <p:cNvPr id="541" name="Google Shape;541;p74"/>
          <p:cNvGraphicFramePr/>
          <p:nvPr/>
        </p:nvGraphicFramePr>
        <p:xfrm>
          <a:off x="424975" y="1354325"/>
          <a:ext cx="3000000" cy="3000000"/>
        </p:xfrm>
        <a:graphic>
          <a:graphicData uri="http://schemas.openxmlformats.org/drawingml/2006/table">
            <a:tbl>
              <a:tblPr>
                <a:noFill/>
                <a:tableStyleId>{C52C2A39-5925-43B5-81F1-EF21B3251A9F}</a:tableStyleId>
              </a:tblPr>
              <a:tblGrid>
                <a:gridCol w="3212600"/>
                <a:gridCol w="1944450"/>
              </a:tblGrid>
              <a:tr h="493375">
                <a:tc>
                  <a:txBody>
                    <a:bodyPr/>
                    <a:lstStyle/>
                    <a:p>
                      <a:pPr indent="0" lvl="0" marL="0" rtl="0" algn="ctr">
                        <a:spcBef>
                          <a:spcPts val="0"/>
                        </a:spcBef>
                        <a:spcAft>
                          <a:spcPts val="0"/>
                        </a:spcAft>
                        <a:buNone/>
                      </a:pPr>
                      <a:r>
                        <a:rPr b="1" lang="en"/>
                        <a:t>OCD</a:t>
                      </a:r>
                      <a:endParaRPr b="1"/>
                    </a:p>
                  </a:txBody>
                  <a:tcPr marT="91425" marB="91425" marR="91425" marL="91425" anchor="ctr"/>
                </a:tc>
                <a:tc>
                  <a:txBody>
                    <a:bodyPr/>
                    <a:lstStyle/>
                    <a:p>
                      <a:pPr indent="0" lvl="0" marL="0" rtl="0" algn="ctr">
                        <a:spcBef>
                          <a:spcPts val="0"/>
                        </a:spcBef>
                        <a:spcAft>
                          <a:spcPts val="0"/>
                        </a:spcAft>
                        <a:buNone/>
                      </a:pPr>
                      <a:r>
                        <a:rPr b="1" lang="en"/>
                        <a:t>Requirement(s)</a:t>
                      </a:r>
                      <a:endParaRPr b="1"/>
                    </a:p>
                  </a:txBody>
                  <a:tcPr marT="91425" marB="91425" marR="119250" marL="91425" anchor="ctr"/>
                </a:tc>
              </a:tr>
              <a:tr h="479050">
                <a:tc>
                  <a:txBody>
                    <a:bodyPr/>
                    <a:lstStyle/>
                    <a:p>
                      <a:pPr indent="0" lvl="0" marL="0" rtl="0" algn="l">
                        <a:spcBef>
                          <a:spcPts val="0"/>
                        </a:spcBef>
                        <a:spcAft>
                          <a:spcPts val="0"/>
                        </a:spcAft>
                        <a:buNone/>
                      </a:pPr>
                      <a:r>
                        <a:rPr lang="en"/>
                        <a:t>OC-1 </a:t>
                      </a:r>
                      <a:r>
                        <a:rPr lang="en"/>
                        <a:t>Take voter data as input</a:t>
                      </a:r>
                      <a:endParaRPr/>
                    </a:p>
                  </a:txBody>
                  <a:tcPr marT="91425" marB="91425" marR="91425" marL="91425"/>
                </a:tc>
                <a:tc>
                  <a:txBody>
                    <a:bodyPr/>
                    <a:lstStyle/>
                    <a:p>
                      <a:pPr indent="0" lvl="0" marL="0" rtl="0" algn="l">
                        <a:spcBef>
                          <a:spcPts val="0"/>
                        </a:spcBef>
                        <a:spcAft>
                          <a:spcPts val="0"/>
                        </a:spcAft>
                        <a:buNone/>
                      </a:pPr>
                      <a:r>
                        <a:rPr lang="en"/>
                        <a:t>WC_5507</a:t>
                      </a:r>
                      <a:endParaRPr/>
                    </a:p>
                  </a:txBody>
                  <a:tcPr marT="91425" marB="91425" marR="91425" marL="91425"/>
                </a:tc>
              </a:tr>
              <a:tr h="479050">
                <a:tc>
                  <a:txBody>
                    <a:bodyPr/>
                    <a:lstStyle/>
                    <a:p>
                      <a:pPr indent="0" lvl="0" marL="0" rtl="0" algn="l">
                        <a:spcBef>
                          <a:spcPts val="0"/>
                        </a:spcBef>
                        <a:spcAft>
                          <a:spcPts val="0"/>
                        </a:spcAft>
                        <a:buNone/>
                      </a:pPr>
                      <a:r>
                        <a:rPr lang="en"/>
                        <a:t>OC-2 </a:t>
                      </a:r>
                      <a:r>
                        <a:rPr lang="en"/>
                        <a:t>Take volunteer information</a:t>
                      </a:r>
                      <a:endParaRPr/>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WC_5508</a:t>
                      </a:r>
                      <a:endParaRPr/>
                    </a:p>
                  </a:txBody>
                  <a:tcPr marT="91425" marB="91425" marR="91425" marL="91425"/>
                </a:tc>
              </a:tr>
              <a:tr h="479050">
                <a:tc>
                  <a:txBody>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en"/>
                        <a:t>WC_5488</a:t>
                      </a:r>
                      <a:endParaRPr/>
                    </a:p>
                  </a:txBody>
                  <a:tcPr marT="91425" marB="91425" marR="91425" marL="91425"/>
                </a:tc>
              </a:tr>
              <a:tr h="479050">
                <a:tc>
                  <a:txBody>
                    <a:bodyPr/>
                    <a:lstStyle/>
                    <a:p>
                      <a:pPr indent="0" lvl="0" marL="0" rtl="0" algn="l">
                        <a:spcBef>
                          <a:spcPts val="0"/>
                        </a:spcBef>
                        <a:spcAft>
                          <a:spcPts val="0"/>
                        </a:spcAft>
                        <a:buNone/>
                      </a:pPr>
                      <a:r>
                        <a:rPr lang="en"/>
                        <a:t>OC-3 </a:t>
                      </a:r>
                      <a:r>
                        <a:rPr lang="en"/>
                        <a:t>Generate turfs within precincts</a:t>
                      </a:r>
                      <a:endParaRPr/>
                    </a:p>
                  </a:txBody>
                  <a:tcPr marT="91425" marB="91425" marR="91425" marL="91425"/>
                </a:tc>
                <a:tc>
                  <a:txBody>
                    <a:bodyPr/>
                    <a:lstStyle/>
                    <a:p>
                      <a:pPr indent="0" lvl="0" marL="0" rtl="0" algn="l">
                        <a:spcBef>
                          <a:spcPts val="0"/>
                        </a:spcBef>
                        <a:spcAft>
                          <a:spcPts val="0"/>
                        </a:spcAft>
                        <a:buNone/>
                      </a:pPr>
                      <a:r>
                        <a:rPr lang="en"/>
                        <a:t>WC_5507</a:t>
                      </a:r>
                      <a:endParaRPr/>
                    </a:p>
                  </a:txBody>
                  <a:tcPr marT="91425" marB="91425" marR="91425" marL="91425"/>
                </a:tc>
              </a:tr>
              <a:tr h="479050">
                <a:tc>
                  <a:txBody>
                    <a:bodyPr/>
                    <a:lstStyle/>
                    <a:p>
                      <a:pPr indent="0" lvl="0" marL="0" rtl="0" algn="l">
                        <a:spcBef>
                          <a:spcPts val="0"/>
                        </a:spcBef>
                        <a:spcAft>
                          <a:spcPts val="0"/>
                        </a:spcAft>
                        <a:buNone/>
                      </a:pPr>
                      <a:r>
                        <a:rPr lang="en"/>
                        <a:t>OC-4 </a:t>
                      </a:r>
                      <a:r>
                        <a:rPr lang="en"/>
                        <a:t>Visualization of turfs</a:t>
                      </a:r>
                      <a:endParaRPr/>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WC_5696</a:t>
                      </a:r>
                      <a:endParaRPr/>
                    </a:p>
                  </a:txBody>
                  <a:tcPr marT="91425" marB="91425" marR="91425" marL="91425"/>
                </a:tc>
              </a:tr>
              <a:tr h="479050">
                <a:tc>
                  <a:txBody>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en"/>
                        <a:t>WC_5487</a:t>
                      </a:r>
                      <a:endParaRPr/>
                    </a:p>
                  </a:txBody>
                  <a:tcPr marT="91425" marB="91425" marR="91425" marL="91425"/>
                </a:tc>
              </a:tr>
            </a:tbl>
          </a:graphicData>
        </a:graphic>
      </p:graphicFrame>
      <p:sp>
        <p:nvSpPr>
          <p:cNvPr id="542" name="Google Shape;542;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3" name="Google Shape;543;p74"/>
          <p:cNvSpPr txBox="1"/>
          <p:nvPr/>
        </p:nvSpPr>
        <p:spPr>
          <a:xfrm>
            <a:off x="5995500" y="1372413"/>
            <a:ext cx="2836800" cy="3331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Four main capabilities</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All SCS’ win-conditions satisfied</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Test/use cases to be determined</a:t>
            </a:r>
            <a:endParaRPr sz="1800">
              <a:latin typeface="Proxima Nova"/>
              <a:ea typeface="Proxima Nova"/>
              <a:cs typeface="Proxima Nova"/>
              <a:sym typeface="Proxima Nov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Quality Focal Point</a:t>
            </a:r>
            <a:br>
              <a:rPr b="1" lang="en"/>
            </a:br>
            <a:r>
              <a:rPr lang="en" sz="1800">
                <a:solidFill>
                  <a:schemeClr val="accent3"/>
                </a:solidFill>
              </a:rPr>
              <a:t>Quality and Configuration Management Strategies</a:t>
            </a:r>
            <a:endParaRPr sz="1800">
              <a:solidFill>
                <a:schemeClr val="accent3"/>
              </a:solidFill>
            </a:endParaRPr>
          </a:p>
          <a:p>
            <a:pPr indent="0" lvl="0" marL="0" rtl="0" algn="l">
              <a:spcBef>
                <a:spcPts val="0"/>
              </a:spcBef>
              <a:spcAft>
                <a:spcPts val="0"/>
              </a:spcAft>
              <a:buNone/>
            </a:pPr>
            <a:r>
              <a:t/>
            </a:r>
            <a:endParaRPr b="1"/>
          </a:p>
        </p:txBody>
      </p:sp>
      <p:sp>
        <p:nvSpPr>
          <p:cNvPr id="549" name="Google Shape;549;p75"/>
          <p:cNvSpPr txBox="1"/>
          <p:nvPr>
            <p:ph idx="1" type="body"/>
          </p:nvPr>
        </p:nvSpPr>
        <p:spPr>
          <a:xfrm>
            <a:off x="311700" y="1383450"/>
            <a:ext cx="6667500" cy="3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Quality management – key factors</a:t>
            </a:r>
            <a:endParaRPr/>
          </a:p>
          <a:p>
            <a:pPr indent="-342900" lvl="0" marL="457200" rtl="0" algn="l">
              <a:spcBef>
                <a:spcPts val="0"/>
              </a:spcBef>
              <a:spcAft>
                <a:spcPts val="0"/>
              </a:spcAft>
              <a:buSzPts val="1800"/>
              <a:buChar char="●"/>
            </a:pPr>
            <a:r>
              <a:rPr lang="en"/>
              <a:t>Scalability</a:t>
            </a:r>
            <a:endParaRPr/>
          </a:p>
          <a:p>
            <a:pPr indent="-317500" lvl="1" marL="914400" rtl="0" algn="l">
              <a:spcBef>
                <a:spcPts val="0"/>
              </a:spcBef>
              <a:spcAft>
                <a:spcPts val="0"/>
              </a:spcAft>
              <a:buSzPts val="1400"/>
              <a:buChar char="○"/>
            </a:pPr>
            <a:r>
              <a:rPr lang="en"/>
              <a:t>Rigorous application testing on inputs of varying sizes</a:t>
            </a:r>
            <a:endParaRPr/>
          </a:p>
          <a:p>
            <a:pPr indent="-317500" lvl="1" marL="914400" rtl="0" algn="l">
              <a:spcBef>
                <a:spcPts val="0"/>
              </a:spcBef>
              <a:spcAft>
                <a:spcPts val="0"/>
              </a:spcAft>
              <a:buSzPts val="1400"/>
              <a:buChar char="○"/>
            </a:pPr>
            <a:r>
              <a:rPr lang="en"/>
              <a:t>Developed as Python module with support for horizontal scaling</a:t>
            </a:r>
            <a:endParaRPr/>
          </a:p>
          <a:p>
            <a:pPr indent="-342900" lvl="0" marL="457200" rtl="0" algn="l">
              <a:spcBef>
                <a:spcPts val="0"/>
              </a:spcBef>
              <a:spcAft>
                <a:spcPts val="0"/>
              </a:spcAft>
              <a:buSzPts val="1800"/>
              <a:buChar char="●"/>
            </a:pPr>
            <a:r>
              <a:rPr lang="en"/>
              <a:t>Performance</a:t>
            </a:r>
            <a:endParaRPr/>
          </a:p>
          <a:p>
            <a:pPr indent="-317500" lvl="1" marL="914400" rtl="0" algn="l">
              <a:spcBef>
                <a:spcPts val="0"/>
              </a:spcBef>
              <a:spcAft>
                <a:spcPts val="0"/>
              </a:spcAft>
              <a:buSzPts val="1400"/>
              <a:buChar char="○"/>
            </a:pPr>
            <a:r>
              <a:rPr lang="en"/>
              <a:t>Algorithm optimized for precincts of around 10,000 people</a:t>
            </a:r>
            <a:endParaRPr/>
          </a:p>
          <a:p>
            <a:pPr indent="-317500" lvl="1" marL="914400" rtl="0" algn="l">
              <a:spcBef>
                <a:spcPts val="0"/>
              </a:spcBef>
              <a:spcAft>
                <a:spcPts val="0"/>
              </a:spcAft>
              <a:buSzPts val="1400"/>
              <a:buChar char="○"/>
            </a:pPr>
            <a:r>
              <a:rPr lang="en"/>
              <a:t>Testing application on platforms of varying computational resources</a:t>
            </a:r>
            <a:endParaRPr/>
          </a:p>
          <a:p>
            <a:pPr indent="-342900" lvl="0" marL="457200" rtl="0" algn="l">
              <a:spcBef>
                <a:spcPts val="0"/>
              </a:spcBef>
              <a:spcAft>
                <a:spcPts val="0"/>
              </a:spcAft>
              <a:buSzPts val="1800"/>
              <a:buChar char="●"/>
            </a:pPr>
            <a:r>
              <a:rPr lang="en"/>
              <a:t>Security</a:t>
            </a:r>
            <a:endParaRPr/>
          </a:p>
          <a:p>
            <a:pPr indent="-317500" lvl="1" marL="914400" rtl="0" algn="l">
              <a:spcBef>
                <a:spcPts val="0"/>
              </a:spcBef>
              <a:spcAft>
                <a:spcPts val="0"/>
              </a:spcAft>
              <a:buSzPts val="1400"/>
              <a:buChar char="○"/>
            </a:pPr>
            <a:r>
              <a:rPr lang="en"/>
              <a:t>Sanitization of input parameters</a:t>
            </a:r>
            <a:endParaRPr/>
          </a:p>
          <a:p>
            <a:pPr indent="-317500" lvl="1" marL="914400" rtl="0" algn="l">
              <a:spcBef>
                <a:spcPts val="0"/>
              </a:spcBef>
              <a:spcAft>
                <a:spcPts val="0"/>
              </a:spcAft>
              <a:buSzPts val="1400"/>
              <a:buChar char="○"/>
            </a:pPr>
            <a:r>
              <a:rPr lang="en"/>
              <a:t>Prevent cross-site scripting</a:t>
            </a:r>
            <a:endParaRPr/>
          </a:p>
        </p:txBody>
      </p:sp>
      <p:sp>
        <p:nvSpPr>
          <p:cNvPr id="550" name="Google Shape;550;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Quality Focal Point</a:t>
            </a:r>
            <a:br>
              <a:rPr b="1" lang="en"/>
            </a:br>
            <a:r>
              <a:rPr lang="en" sz="1800">
                <a:solidFill>
                  <a:schemeClr val="accent3"/>
                </a:solidFill>
              </a:rPr>
              <a:t>Quality and Configuration Management Strategies</a:t>
            </a:r>
            <a:endParaRPr sz="1800">
              <a:solidFill>
                <a:schemeClr val="accent3"/>
              </a:solidFill>
            </a:endParaRPr>
          </a:p>
          <a:p>
            <a:pPr indent="0" lvl="0" marL="0" rtl="0" algn="l">
              <a:spcBef>
                <a:spcPts val="0"/>
              </a:spcBef>
              <a:spcAft>
                <a:spcPts val="0"/>
              </a:spcAft>
              <a:buNone/>
            </a:pPr>
            <a:r>
              <a:t/>
            </a:r>
            <a:endParaRPr b="1"/>
          </a:p>
        </p:txBody>
      </p:sp>
      <p:sp>
        <p:nvSpPr>
          <p:cNvPr id="556" name="Google Shape;556;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7" name="Google Shape;557;p76"/>
          <p:cNvSpPr txBox="1"/>
          <p:nvPr/>
        </p:nvSpPr>
        <p:spPr>
          <a:xfrm>
            <a:off x="311700" y="1408350"/>
            <a:ext cx="4739700" cy="240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666666"/>
                </a:solidFill>
                <a:latin typeface="Proxima Nova"/>
                <a:ea typeface="Proxima Nova"/>
                <a:cs typeface="Proxima Nova"/>
                <a:sym typeface="Proxima Nova"/>
              </a:rPr>
              <a:t>Quality management – tooling</a:t>
            </a:r>
            <a:endParaRPr sz="1800">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lang="en" sz="1800">
                <a:solidFill>
                  <a:srgbClr val="666666"/>
                </a:solidFill>
                <a:latin typeface="Proxima Nova"/>
                <a:ea typeface="Proxima Nova"/>
                <a:cs typeface="Proxima Nova"/>
                <a:sym typeface="Proxima Nova"/>
              </a:rPr>
              <a:t>Jira</a:t>
            </a:r>
            <a:endParaRPr sz="1800">
              <a:solidFill>
                <a:srgbClr val="666666"/>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666666"/>
              </a:buClr>
              <a:buSzPts val="1400"/>
              <a:buFont typeface="Proxima Nova"/>
              <a:buChar char="○"/>
            </a:pPr>
            <a:r>
              <a:rPr lang="en">
                <a:solidFill>
                  <a:srgbClr val="666666"/>
                </a:solidFill>
                <a:latin typeface="Proxima Nova"/>
                <a:ea typeface="Proxima Nova"/>
                <a:cs typeface="Proxima Nova"/>
                <a:sym typeface="Proxima Nova"/>
              </a:rPr>
              <a:t>Tracks bugs, features, and other pieces of work</a:t>
            </a:r>
            <a:endParaRPr>
              <a:solidFill>
                <a:srgbClr val="666666"/>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666666"/>
              </a:buClr>
              <a:buSzPts val="1400"/>
              <a:buFont typeface="Proxima Nova"/>
              <a:buChar char="○"/>
            </a:pPr>
            <a:r>
              <a:rPr lang="en">
                <a:solidFill>
                  <a:srgbClr val="666666"/>
                </a:solidFill>
                <a:latin typeface="Proxima Nova"/>
                <a:ea typeface="Proxima Nova"/>
                <a:cs typeface="Proxima Nova"/>
                <a:sym typeface="Proxima Nova"/>
              </a:rPr>
              <a:t>Collaborative environment</a:t>
            </a:r>
            <a:endParaRPr>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lang="en" sz="1800">
                <a:solidFill>
                  <a:srgbClr val="666666"/>
                </a:solidFill>
                <a:latin typeface="Proxima Nova"/>
                <a:ea typeface="Proxima Nova"/>
                <a:cs typeface="Proxima Nova"/>
                <a:sym typeface="Proxima Nova"/>
              </a:rPr>
              <a:t>Pytest and Selenium (planned)</a:t>
            </a:r>
            <a:endParaRPr sz="1800">
              <a:solidFill>
                <a:srgbClr val="666666"/>
              </a:solidFill>
              <a:latin typeface="Proxima Nova"/>
              <a:ea typeface="Proxima Nova"/>
              <a:cs typeface="Proxima Nova"/>
              <a:sym typeface="Proxima Nova"/>
            </a:endParaRPr>
          </a:p>
          <a:p>
            <a:pPr indent="-317500" lvl="1" marL="914400" rtl="0" algn="l">
              <a:lnSpc>
                <a:spcPct val="115000"/>
              </a:lnSpc>
              <a:spcBef>
                <a:spcPts val="0"/>
              </a:spcBef>
              <a:spcAft>
                <a:spcPts val="0"/>
              </a:spcAft>
              <a:buSzPts val="1400"/>
              <a:buFont typeface="Proxima Nova"/>
              <a:buChar char="○"/>
            </a:pPr>
            <a:r>
              <a:rPr lang="en">
                <a:solidFill>
                  <a:srgbClr val="666666"/>
                </a:solidFill>
                <a:latin typeface="Proxima Nova"/>
                <a:ea typeface="Proxima Nova"/>
                <a:cs typeface="Proxima Nova"/>
                <a:sym typeface="Proxima Nova"/>
              </a:rPr>
              <a:t>Automate testing procedures</a:t>
            </a:r>
            <a:endParaRPr>
              <a:solidFill>
                <a:srgbClr val="666666"/>
              </a:solidFill>
              <a:latin typeface="Proxima Nova"/>
              <a:ea typeface="Proxima Nova"/>
              <a:cs typeface="Proxima Nova"/>
              <a:sym typeface="Proxima Nova"/>
            </a:endParaRPr>
          </a:p>
          <a:p>
            <a:pPr indent="-317500" lvl="1" marL="914400" rtl="0" algn="l">
              <a:lnSpc>
                <a:spcPct val="115000"/>
              </a:lnSpc>
              <a:spcBef>
                <a:spcPts val="0"/>
              </a:spcBef>
              <a:spcAft>
                <a:spcPts val="0"/>
              </a:spcAft>
              <a:buSzPts val="1400"/>
              <a:buFont typeface="Proxima Nova"/>
              <a:buChar char="○"/>
            </a:pPr>
            <a:r>
              <a:rPr lang="en">
                <a:solidFill>
                  <a:srgbClr val="666666"/>
                </a:solidFill>
                <a:latin typeface="Proxima Nova"/>
                <a:ea typeface="Proxima Nova"/>
                <a:cs typeface="Proxima Nova"/>
                <a:sym typeface="Proxima Nova"/>
              </a:rPr>
              <a:t>Free up time for more development</a:t>
            </a:r>
            <a:endParaRPr>
              <a:solidFill>
                <a:srgbClr val="666666"/>
              </a:solidFill>
              <a:latin typeface="Proxima Nova"/>
              <a:ea typeface="Proxima Nova"/>
              <a:cs typeface="Proxima Nova"/>
              <a:sym typeface="Proxima Nova"/>
            </a:endParaRPr>
          </a:p>
        </p:txBody>
      </p:sp>
      <p:sp>
        <p:nvSpPr>
          <p:cNvPr id="558" name="Google Shape;558;p76"/>
          <p:cNvSpPr txBox="1"/>
          <p:nvPr/>
        </p:nvSpPr>
        <p:spPr>
          <a:xfrm>
            <a:off x="4863625" y="1419750"/>
            <a:ext cx="4053000" cy="240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Configuration management – tooling</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Git</a:t>
            </a:r>
            <a:endParaRPr sz="1800">
              <a:solidFill>
                <a:schemeClr val="accent3"/>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Retains all code versions</a:t>
            </a:r>
            <a:endParaRPr>
              <a:solidFill>
                <a:schemeClr val="accent3"/>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Changelog</a:t>
            </a:r>
            <a:endParaRPr>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Github</a:t>
            </a:r>
            <a:endParaRPr sz="1800">
              <a:solidFill>
                <a:schemeClr val="accent3"/>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Enables collaboration across developers</a:t>
            </a:r>
            <a:endParaRPr>
              <a:solidFill>
                <a:schemeClr val="accent3"/>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Git interface</a:t>
            </a:r>
            <a:endParaRPr>
              <a:solidFill>
                <a:schemeClr val="accent3"/>
              </a:solidFill>
              <a:latin typeface="Proxima Nova"/>
              <a:ea typeface="Proxima Nova"/>
              <a:cs typeface="Proxima Nova"/>
              <a:sym typeface="Proxima Nova"/>
            </a:endParaRPr>
          </a:p>
        </p:txBody>
      </p:sp>
      <p:pic>
        <p:nvPicPr>
          <p:cNvPr id="559" name="Google Shape;559;p76"/>
          <p:cNvPicPr preferRelativeResize="0"/>
          <p:nvPr/>
        </p:nvPicPr>
        <p:blipFill>
          <a:blip r:embed="rId3">
            <a:alphaModFix/>
          </a:blip>
          <a:stretch>
            <a:fillRect/>
          </a:stretch>
        </p:blipFill>
        <p:spPr>
          <a:xfrm>
            <a:off x="311700" y="3892650"/>
            <a:ext cx="1418250" cy="693475"/>
          </a:xfrm>
          <a:prstGeom prst="rect">
            <a:avLst/>
          </a:prstGeom>
          <a:noFill/>
          <a:ln>
            <a:noFill/>
          </a:ln>
        </p:spPr>
      </p:pic>
      <p:sp>
        <p:nvSpPr>
          <p:cNvPr id="560" name="Google Shape;560;p76"/>
          <p:cNvSpPr txBox="1"/>
          <p:nvPr/>
        </p:nvSpPr>
        <p:spPr>
          <a:xfrm>
            <a:off x="311700" y="4587025"/>
            <a:ext cx="8239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Proxima Nova"/>
                <a:ea typeface="Proxima Nova"/>
                <a:cs typeface="Proxima Nova"/>
                <a:sym typeface="Proxima Nova"/>
              </a:rPr>
              <a:t>Jira logo: https://www.morosystems.com/products/atlassian-jira/; Pytest logo: https://docs.pytest.org; Selenium logo: https://seleniumhq.org; Git logo: https://git-scm.com;</a:t>
            </a:r>
            <a:br>
              <a:rPr lang="en" sz="800">
                <a:solidFill>
                  <a:srgbClr val="999999"/>
                </a:solidFill>
                <a:latin typeface="Proxima Nova"/>
                <a:ea typeface="Proxima Nova"/>
                <a:cs typeface="Proxima Nova"/>
                <a:sym typeface="Proxima Nova"/>
              </a:rPr>
            </a:br>
            <a:r>
              <a:rPr lang="en" sz="800">
                <a:solidFill>
                  <a:srgbClr val="999999"/>
                </a:solidFill>
                <a:latin typeface="Proxima Nova"/>
                <a:ea typeface="Proxima Nova"/>
                <a:cs typeface="Proxima Nova"/>
                <a:sym typeface="Proxima Nova"/>
              </a:rPr>
              <a:t>Github logo: https://github.com </a:t>
            </a:r>
            <a:endParaRPr sz="800">
              <a:solidFill>
                <a:srgbClr val="999999"/>
              </a:solidFill>
              <a:latin typeface="Proxima Nova"/>
              <a:ea typeface="Proxima Nova"/>
              <a:cs typeface="Proxima Nova"/>
              <a:sym typeface="Proxima Nova"/>
            </a:endParaRPr>
          </a:p>
        </p:txBody>
      </p:sp>
      <p:pic>
        <p:nvPicPr>
          <p:cNvPr id="561" name="Google Shape;561;p76"/>
          <p:cNvPicPr preferRelativeResize="0"/>
          <p:nvPr/>
        </p:nvPicPr>
        <p:blipFill>
          <a:blip r:embed="rId4">
            <a:alphaModFix/>
          </a:blip>
          <a:stretch>
            <a:fillRect/>
          </a:stretch>
        </p:blipFill>
        <p:spPr>
          <a:xfrm>
            <a:off x="2586823" y="3892650"/>
            <a:ext cx="727400" cy="693475"/>
          </a:xfrm>
          <a:prstGeom prst="rect">
            <a:avLst/>
          </a:prstGeom>
          <a:noFill/>
          <a:ln>
            <a:noFill/>
          </a:ln>
        </p:spPr>
      </p:pic>
      <p:pic>
        <p:nvPicPr>
          <p:cNvPr id="562" name="Google Shape;562;p76"/>
          <p:cNvPicPr preferRelativeResize="0"/>
          <p:nvPr/>
        </p:nvPicPr>
        <p:blipFill>
          <a:blip r:embed="rId5">
            <a:alphaModFix/>
          </a:blip>
          <a:stretch>
            <a:fillRect/>
          </a:stretch>
        </p:blipFill>
        <p:spPr>
          <a:xfrm>
            <a:off x="4171088" y="3876557"/>
            <a:ext cx="801825" cy="725667"/>
          </a:xfrm>
          <a:prstGeom prst="rect">
            <a:avLst/>
          </a:prstGeom>
          <a:noFill/>
          <a:ln>
            <a:noFill/>
          </a:ln>
        </p:spPr>
      </p:pic>
      <p:pic>
        <p:nvPicPr>
          <p:cNvPr id="563" name="Google Shape;563;p76"/>
          <p:cNvPicPr preferRelativeResize="0"/>
          <p:nvPr/>
        </p:nvPicPr>
        <p:blipFill>
          <a:blip r:embed="rId6">
            <a:alphaModFix/>
          </a:blip>
          <a:stretch>
            <a:fillRect/>
          </a:stretch>
        </p:blipFill>
        <p:spPr>
          <a:xfrm>
            <a:off x="7171600" y="3898350"/>
            <a:ext cx="1660702" cy="693475"/>
          </a:xfrm>
          <a:prstGeom prst="rect">
            <a:avLst/>
          </a:prstGeom>
          <a:noFill/>
          <a:ln>
            <a:noFill/>
          </a:ln>
        </p:spPr>
      </p:pic>
      <p:pic>
        <p:nvPicPr>
          <p:cNvPr id="564" name="Google Shape;564;p76"/>
          <p:cNvPicPr preferRelativeResize="0"/>
          <p:nvPr/>
        </p:nvPicPr>
        <p:blipFill>
          <a:blip r:embed="rId7">
            <a:alphaModFix/>
          </a:blip>
          <a:stretch>
            <a:fillRect/>
          </a:stretch>
        </p:blipFill>
        <p:spPr>
          <a:xfrm>
            <a:off x="5725523" y="3898350"/>
            <a:ext cx="693475" cy="6934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77"/>
          <p:cNvSpPr txBox="1"/>
          <p:nvPr>
            <p:ph type="title"/>
          </p:nvPr>
        </p:nvSpPr>
        <p:spPr>
          <a:xfrm>
            <a:off x="311700" y="445025"/>
            <a:ext cx="8520600" cy="9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Quality Focal Point</a:t>
            </a:r>
            <a:br>
              <a:rPr b="1" lang="en"/>
            </a:br>
            <a:r>
              <a:rPr lang="en" sz="1800">
                <a:solidFill>
                  <a:schemeClr val="accent3"/>
                </a:solidFill>
              </a:rPr>
              <a:t>Defect Identification Type Review Type Summary</a:t>
            </a:r>
            <a:endParaRPr sz="1800">
              <a:solidFill>
                <a:schemeClr val="accent3"/>
              </a:solidFill>
            </a:endParaRPr>
          </a:p>
          <a:p>
            <a:pPr indent="0" lvl="0" marL="0" rtl="0" algn="l">
              <a:spcBef>
                <a:spcPts val="0"/>
              </a:spcBef>
              <a:spcAft>
                <a:spcPts val="0"/>
              </a:spcAft>
              <a:buNone/>
            </a:pPr>
            <a:r>
              <a:t/>
            </a:r>
            <a:endParaRPr b="1"/>
          </a:p>
        </p:txBody>
      </p:sp>
      <p:sp>
        <p:nvSpPr>
          <p:cNvPr id="570" name="Google Shape;570;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571" name="Google Shape;571;p77"/>
          <p:cNvGraphicFramePr/>
          <p:nvPr/>
        </p:nvGraphicFramePr>
        <p:xfrm>
          <a:off x="370125" y="1535938"/>
          <a:ext cx="3000000" cy="3000000"/>
        </p:xfrm>
        <a:graphic>
          <a:graphicData uri="http://schemas.openxmlformats.org/drawingml/2006/table">
            <a:tbl>
              <a:tblPr>
                <a:noFill/>
                <a:tableStyleId>{C52C2A39-5925-43B5-81F1-EF21B3251A9F}</a:tableStyleId>
              </a:tblPr>
              <a:tblGrid>
                <a:gridCol w="2916800"/>
                <a:gridCol w="5486950"/>
              </a:tblGrid>
              <a:tr h="390025">
                <a:tc>
                  <a:txBody>
                    <a:bodyPr/>
                    <a:lstStyle/>
                    <a:p>
                      <a:pPr indent="0" lvl="0" marL="0" rtl="0" algn="ctr">
                        <a:spcBef>
                          <a:spcPts val="0"/>
                        </a:spcBef>
                        <a:spcAft>
                          <a:spcPts val="0"/>
                        </a:spcAft>
                        <a:buNone/>
                      </a:pPr>
                      <a:r>
                        <a:rPr b="1" lang="en"/>
                        <a:t>Defect Identification Type</a:t>
                      </a:r>
                      <a:endParaRPr b="1"/>
                    </a:p>
                  </a:txBody>
                  <a:tcPr marT="91425" marB="91425" marR="91425" marL="91425" anchor="ctr"/>
                </a:tc>
                <a:tc>
                  <a:txBody>
                    <a:bodyPr/>
                    <a:lstStyle/>
                    <a:p>
                      <a:pPr indent="0" lvl="0" marL="0" rtl="0" algn="ctr">
                        <a:spcBef>
                          <a:spcPts val="0"/>
                        </a:spcBef>
                        <a:spcAft>
                          <a:spcPts val="0"/>
                        </a:spcAft>
                        <a:buNone/>
                      </a:pPr>
                      <a:r>
                        <a:rPr b="1" lang="en"/>
                        <a:t>Description</a:t>
                      </a:r>
                      <a:endParaRPr b="1"/>
                    </a:p>
                  </a:txBody>
                  <a:tcPr marT="91425" marB="91425" marR="91425" marL="91425" anchor="ctr"/>
                </a:tc>
              </a:tr>
              <a:tr h="807650">
                <a:tc>
                  <a:txBody>
                    <a:bodyPr/>
                    <a:lstStyle/>
                    <a:p>
                      <a:pPr indent="0" lvl="0" marL="0" rtl="0" algn="l">
                        <a:spcBef>
                          <a:spcPts val="0"/>
                        </a:spcBef>
                        <a:spcAft>
                          <a:spcPts val="0"/>
                        </a:spcAft>
                        <a:buNone/>
                      </a:pPr>
                      <a:r>
                        <a:rPr lang="en"/>
                        <a:t>Peer review</a:t>
                      </a:r>
                      <a:endParaRPr/>
                    </a:p>
                  </a:txBody>
                  <a:tcPr marT="91425" marB="91425" marR="91425" marL="91425"/>
                </a:tc>
                <a:tc>
                  <a:txBody>
                    <a:bodyPr/>
                    <a:lstStyle/>
                    <a:p>
                      <a:pPr indent="0" lvl="0" marL="0" rtl="0" algn="l">
                        <a:spcBef>
                          <a:spcPts val="0"/>
                        </a:spcBef>
                        <a:spcAft>
                          <a:spcPts val="0"/>
                        </a:spcAft>
                        <a:buNone/>
                      </a:pPr>
                      <a:r>
                        <a:rPr lang="en"/>
                        <a:t>Each code change is documented in Github and Jira. Code changes are reviewed by developers and IIV&amp;V to ensure high quality.</a:t>
                      </a:r>
                      <a:endParaRPr/>
                    </a:p>
                  </a:txBody>
                  <a:tcPr marT="91425" marB="91425" marR="91425" marL="91425"/>
                </a:tc>
              </a:tr>
              <a:tr h="641925">
                <a:tc>
                  <a:txBody>
                    <a:bodyPr/>
                    <a:lstStyle/>
                    <a:p>
                      <a:pPr indent="0" lvl="0" marL="0" rtl="0" algn="l">
                        <a:spcBef>
                          <a:spcPts val="0"/>
                        </a:spcBef>
                        <a:spcAft>
                          <a:spcPts val="0"/>
                        </a:spcAft>
                        <a:buNone/>
                      </a:pPr>
                      <a:r>
                        <a:rPr lang="en"/>
                        <a:t>Grading</a:t>
                      </a:r>
                      <a:endParaRPr/>
                    </a:p>
                  </a:txBody>
                  <a:tcPr marT="91425" marB="91425" marR="91425" marL="91425"/>
                </a:tc>
                <a:tc>
                  <a:txBody>
                    <a:bodyPr/>
                    <a:lstStyle/>
                    <a:p>
                      <a:pPr indent="0" lvl="0" marL="0" rtl="0" algn="l">
                        <a:spcBef>
                          <a:spcPts val="0"/>
                        </a:spcBef>
                        <a:spcAft>
                          <a:spcPts val="0"/>
                        </a:spcAft>
                        <a:buNone/>
                      </a:pPr>
                      <a:r>
                        <a:rPr lang="en"/>
                        <a:t>Feedback from TAs and professors from various reviews and assignments is taken into account.</a:t>
                      </a:r>
                      <a:endParaRPr/>
                    </a:p>
                  </a:txBody>
                  <a:tcPr marT="91425" marB="91425" marR="91425" marL="91425"/>
                </a:tc>
              </a:tr>
              <a:tr h="598300">
                <a:tc>
                  <a:txBody>
                    <a:bodyPr/>
                    <a:lstStyle/>
                    <a:p>
                      <a:pPr indent="0" lvl="0" marL="0" rtl="0" algn="l">
                        <a:spcBef>
                          <a:spcPts val="0"/>
                        </a:spcBef>
                        <a:spcAft>
                          <a:spcPts val="0"/>
                        </a:spcAft>
                        <a:buNone/>
                      </a:pPr>
                      <a:r>
                        <a:rPr lang="en"/>
                        <a:t>Client feedback</a:t>
                      </a:r>
                      <a:endParaRPr/>
                    </a:p>
                  </a:txBody>
                  <a:tcPr marT="91425" marB="91425" marR="91425" marL="91425"/>
                </a:tc>
                <a:tc>
                  <a:txBody>
                    <a:bodyPr/>
                    <a:lstStyle/>
                    <a:p>
                      <a:pPr indent="0" lvl="0" marL="0" rtl="0" algn="l">
                        <a:spcBef>
                          <a:spcPts val="0"/>
                        </a:spcBef>
                        <a:spcAft>
                          <a:spcPts val="0"/>
                        </a:spcAft>
                        <a:buNone/>
                      </a:pPr>
                      <a:r>
                        <a:rPr lang="en"/>
                        <a:t>Client interaction is critical to ensure that the components under development match their expectations.</a:t>
                      </a:r>
                      <a:endParaRPr/>
                    </a:p>
                  </a:txBody>
                  <a:tcPr marT="91425" marB="91425" marR="91425" marL="91425"/>
                </a:tc>
              </a:tr>
            </a:tbl>
          </a:graphicData>
        </a:graphic>
      </p:graphicFrame>
      <p:sp>
        <p:nvSpPr>
          <p:cNvPr id="572" name="Google Shape;572;p77"/>
          <p:cNvSpPr txBox="1"/>
          <p:nvPr/>
        </p:nvSpPr>
        <p:spPr>
          <a:xfrm>
            <a:off x="380550" y="4170175"/>
            <a:ext cx="83829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Active defects: N/A</a:t>
            </a:r>
            <a:endParaRPr>
              <a:latin typeface="Proxima Nova"/>
              <a:ea typeface="Proxima Nova"/>
              <a:cs typeface="Proxima Nova"/>
              <a:sym typeface="Proxima Nov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78"/>
          <p:cNvSpPr txBox="1"/>
          <p:nvPr>
            <p:ph type="title"/>
          </p:nvPr>
        </p:nvSpPr>
        <p:spPr>
          <a:xfrm>
            <a:off x="311700" y="445025"/>
            <a:ext cx="8520600" cy="9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Quality Focal Point</a:t>
            </a:r>
            <a:br>
              <a:rPr b="1" lang="en"/>
            </a:br>
            <a:r>
              <a:rPr lang="en" sz="1800">
                <a:solidFill>
                  <a:schemeClr val="accent3"/>
                </a:solidFill>
              </a:rPr>
              <a:t>Technical Debt</a:t>
            </a:r>
            <a:endParaRPr sz="1800">
              <a:solidFill>
                <a:schemeClr val="accent3"/>
              </a:solidFill>
            </a:endParaRPr>
          </a:p>
          <a:p>
            <a:pPr indent="0" lvl="0" marL="0" rtl="0" algn="l">
              <a:spcBef>
                <a:spcPts val="0"/>
              </a:spcBef>
              <a:spcAft>
                <a:spcPts val="0"/>
              </a:spcAft>
              <a:buNone/>
            </a:pPr>
            <a:r>
              <a:t/>
            </a:r>
            <a:endParaRPr b="1"/>
          </a:p>
        </p:txBody>
      </p:sp>
      <p:sp>
        <p:nvSpPr>
          <p:cNvPr id="578" name="Google Shape;578;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579" name="Google Shape;579;p78"/>
          <p:cNvGraphicFramePr/>
          <p:nvPr/>
        </p:nvGraphicFramePr>
        <p:xfrm>
          <a:off x="311700" y="1549113"/>
          <a:ext cx="3000000" cy="3000000"/>
        </p:xfrm>
        <a:graphic>
          <a:graphicData uri="http://schemas.openxmlformats.org/drawingml/2006/table">
            <a:tbl>
              <a:tblPr>
                <a:noFill/>
                <a:tableStyleId>{C52C2A39-5925-43B5-81F1-EF21B3251A9F}</a:tableStyleId>
              </a:tblPr>
              <a:tblGrid>
                <a:gridCol w="382850"/>
                <a:gridCol w="1557325"/>
                <a:gridCol w="1316075"/>
                <a:gridCol w="1118375"/>
                <a:gridCol w="1019525"/>
                <a:gridCol w="1909200"/>
                <a:gridCol w="1217225"/>
              </a:tblGrid>
              <a:tr h="597625">
                <a:tc>
                  <a:txBody>
                    <a:bodyPr/>
                    <a:lstStyle/>
                    <a:p>
                      <a:pPr indent="0" lvl="0" marL="0" rtl="0" algn="ctr">
                        <a:spcBef>
                          <a:spcPts val="0"/>
                        </a:spcBef>
                        <a:spcAft>
                          <a:spcPts val="0"/>
                        </a:spcAft>
                        <a:buNone/>
                      </a:pPr>
                      <a:r>
                        <a:rPr b="1" lang="en"/>
                        <a:t>#</a:t>
                      </a:r>
                      <a:endParaRPr b="1"/>
                    </a:p>
                  </a:txBody>
                  <a:tcPr marT="91425" marB="91425" marR="91425" marL="91425" anchor="ctr"/>
                </a:tc>
                <a:tc>
                  <a:txBody>
                    <a:bodyPr/>
                    <a:lstStyle/>
                    <a:p>
                      <a:pPr indent="0" lvl="0" marL="0" rtl="0" algn="ctr">
                        <a:spcBef>
                          <a:spcPts val="0"/>
                        </a:spcBef>
                        <a:spcAft>
                          <a:spcPts val="0"/>
                        </a:spcAft>
                        <a:buNone/>
                      </a:pPr>
                      <a:r>
                        <a:rPr b="1" lang="en"/>
                        <a:t>Description</a:t>
                      </a:r>
                      <a:endParaRPr b="1"/>
                    </a:p>
                  </a:txBody>
                  <a:tcPr marT="91425" marB="91425" marR="91425" marL="91425" anchor="ctr"/>
                </a:tc>
                <a:tc>
                  <a:txBody>
                    <a:bodyPr/>
                    <a:lstStyle/>
                    <a:p>
                      <a:pPr indent="0" lvl="0" marL="0" rtl="0" algn="ctr">
                        <a:spcBef>
                          <a:spcPts val="0"/>
                        </a:spcBef>
                        <a:spcAft>
                          <a:spcPts val="0"/>
                        </a:spcAft>
                        <a:buNone/>
                      </a:pPr>
                      <a:r>
                        <a:rPr b="1" lang="en"/>
                        <a:t>Cat. #1</a:t>
                      </a:r>
                      <a:endParaRPr b="1"/>
                    </a:p>
                  </a:txBody>
                  <a:tcPr marT="91425" marB="91425" marR="82100" marL="91425" anchor="ctr"/>
                </a:tc>
                <a:tc>
                  <a:txBody>
                    <a:bodyPr/>
                    <a:lstStyle/>
                    <a:p>
                      <a:pPr indent="0" lvl="0" marL="0" rtl="0" algn="ctr">
                        <a:spcBef>
                          <a:spcPts val="0"/>
                        </a:spcBef>
                        <a:spcAft>
                          <a:spcPts val="0"/>
                        </a:spcAft>
                        <a:buNone/>
                      </a:pPr>
                      <a:r>
                        <a:rPr b="1" lang="en"/>
                        <a:t>Cat. #2</a:t>
                      </a:r>
                      <a:endParaRPr b="1"/>
                    </a:p>
                  </a:txBody>
                  <a:tcPr marT="91425" marB="91425" marR="91425" marL="91425" anchor="ctr"/>
                </a:tc>
                <a:tc>
                  <a:txBody>
                    <a:bodyPr/>
                    <a:lstStyle/>
                    <a:p>
                      <a:pPr indent="0" lvl="0" marL="0" rtl="0" algn="ctr">
                        <a:spcBef>
                          <a:spcPts val="0"/>
                        </a:spcBef>
                        <a:spcAft>
                          <a:spcPts val="0"/>
                        </a:spcAft>
                        <a:buNone/>
                      </a:pPr>
                      <a:r>
                        <a:rPr b="1" lang="en"/>
                        <a:t>Resolved</a:t>
                      </a:r>
                      <a:endParaRPr b="1"/>
                    </a:p>
                  </a:txBody>
                  <a:tcPr marT="91425" marB="91425" marR="91425" marL="91425" anchor="ctr"/>
                </a:tc>
                <a:tc>
                  <a:txBody>
                    <a:bodyPr/>
                    <a:lstStyle/>
                    <a:p>
                      <a:pPr indent="0" lvl="0" marL="0" rtl="0" algn="ctr">
                        <a:spcBef>
                          <a:spcPts val="0"/>
                        </a:spcBef>
                        <a:spcAft>
                          <a:spcPts val="0"/>
                        </a:spcAft>
                        <a:buNone/>
                      </a:pPr>
                      <a:r>
                        <a:rPr b="1" lang="en"/>
                        <a:t>Mitigation plan</a:t>
                      </a:r>
                      <a:endParaRPr b="1"/>
                    </a:p>
                  </a:txBody>
                  <a:tcPr marT="91425" marB="91425" marR="91425" marL="91425" anchor="ctr"/>
                </a:tc>
                <a:tc>
                  <a:txBody>
                    <a:bodyPr/>
                    <a:lstStyle/>
                    <a:p>
                      <a:pPr indent="0" lvl="0" marL="0" rtl="0" algn="ctr">
                        <a:spcBef>
                          <a:spcPts val="0"/>
                        </a:spcBef>
                        <a:spcAft>
                          <a:spcPts val="0"/>
                        </a:spcAft>
                        <a:buNone/>
                      </a:pPr>
                      <a:r>
                        <a:rPr b="1" lang="en"/>
                        <a:t>No. weeks active</a:t>
                      </a:r>
                      <a:endParaRPr b="1"/>
                    </a:p>
                  </a:txBody>
                  <a:tcPr marT="91425" marB="91425" marR="91425" marL="91425" anchor="ctr"/>
                </a:tc>
              </a:tr>
              <a:tr h="71612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Lack of real-time test data</a:t>
                      </a:r>
                      <a:endParaRPr/>
                    </a:p>
                  </a:txBody>
                  <a:tcPr marT="91425" marB="91425" marR="91425" marL="91425"/>
                </a:tc>
                <a:tc>
                  <a:txBody>
                    <a:bodyPr/>
                    <a:lstStyle/>
                    <a:p>
                      <a:pPr indent="0" lvl="0" marL="0" rtl="0" algn="l">
                        <a:spcBef>
                          <a:spcPts val="0"/>
                        </a:spcBef>
                        <a:spcAft>
                          <a:spcPts val="0"/>
                        </a:spcAft>
                        <a:buNone/>
                      </a:pPr>
                      <a:r>
                        <a:rPr lang="en"/>
                        <a:t>MPT shortfall</a:t>
                      </a:r>
                      <a:endParaRPr/>
                    </a:p>
                  </a:txBody>
                  <a:tcPr marT="91425" marB="91425" marR="91425" marL="91425"/>
                </a:tc>
                <a:tc>
                  <a:txBody>
                    <a:bodyPr/>
                    <a:lstStyle/>
                    <a:p>
                      <a:pPr indent="0" lvl="0" marL="0" rtl="0" algn="l">
                        <a:spcBef>
                          <a:spcPts val="0"/>
                        </a:spcBef>
                        <a:spcAft>
                          <a:spcPts val="0"/>
                        </a:spcAft>
                        <a:buNone/>
                      </a:pPr>
                      <a:r>
                        <a:rPr lang="en"/>
                        <a:t>Prudent, deliberate</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Actively working with clients to obtain real-time data.</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r>
              <a:tr h="71612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Lack of React.js knowledge for frontend development</a:t>
                      </a:r>
                      <a:endParaRPr/>
                    </a:p>
                  </a:txBody>
                  <a:tcPr marT="91425" marB="91425" marR="91425" marL="91425"/>
                </a:tc>
                <a:tc>
                  <a:txBody>
                    <a:bodyPr/>
                    <a:lstStyle/>
                    <a:p>
                      <a:pPr indent="0" lvl="0" marL="0" rtl="0" algn="l">
                        <a:spcBef>
                          <a:spcPts val="0"/>
                        </a:spcBef>
                        <a:spcAft>
                          <a:spcPts val="0"/>
                        </a:spcAft>
                        <a:buNone/>
                      </a:pPr>
                      <a:r>
                        <a:rPr lang="en"/>
                        <a:t>Personnel shortfall</a:t>
                      </a:r>
                      <a:endParaRPr/>
                    </a:p>
                  </a:txBody>
                  <a:tcPr marT="91425" marB="91425" marR="91425" marL="91425"/>
                </a:tc>
                <a:tc>
                  <a:txBody>
                    <a:bodyPr/>
                    <a:lstStyle/>
                    <a:p>
                      <a:pPr indent="0" lvl="0" marL="0" rtl="0" algn="l">
                        <a:spcBef>
                          <a:spcPts val="0"/>
                        </a:spcBef>
                        <a:spcAft>
                          <a:spcPts val="0"/>
                        </a:spcAft>
                        <a:buNone/>
                      </a:pPr>
                      <a:r>
                        <a:rPr lang="en"/>
                        <a:t>Prudent, deliberate</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Followed online tutorials and guides.</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r>
            </a:tbl>
          </a:graphicData>
        </a:graphic>
      </p:graphicFrame>
      <p:sp>
        <p:nvSpPr>
          <p:cNvPr id="580" name="Google Shape;580;p78"/>
          <p:cNvSpPr txBox="1"/>
          <p:nvPr/>
        </p:nvSpPr>
        <p:spPr>
          <a:xfrm>
            <a:off x="726613" y="4149300"/>
            <a:ext cx="76908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More info: </a:t>
            </a:r>
            <a:r>
              <a:rPr lang="en" sz="1100"/>
              <a:t>https://greenbay.usc.edu/csci577/fall2019/projects/team04/PR/Week05_Technical_Debt_F19a_T04.xlsx</a:t>
            </a:r>
            <a:endParaRPr>
              <a:latin typeface="Proxima Nova"/>
              <a:ea typeface="Proxima Nova"/>
              <a:cs typeface="Proxima Nova"/>
              <a:sym typeface="Proxima Nov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79"/>
          <p:cNvSpPr txBox="1"/>
          <p:nvPr>
            <p:ph type="title"/>
          </p:nvPr>
        </p:nvSpPr>
        <p:spPr>
          <a:xfrm>
            <a:off x="311700" y="445025"/>
            <a:ext cx="8520600" cy="9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Quality Focal Point</a:t>
            </a:r>
            <a:br>
              <a:rPr b="1" lang="en"/>
            </a:br>
            <a:r>
              <a:rPr lang="en" sz="1800">
                <a:solidFill>
                  <a:schemeClr val="accent3"/>
                </a:solidFill>
              </a:rPr>
              <a:t>Technical Debt</a:t>
            </a:r>
            <a:endParaRPr sz="1800">
              <a:solidFill>
                <a:schemeClr val="accent3"/>
              </a:solidFill>
            </a:endParaRPr>
          </a:p>
          <a:p>
            <a:pPr indent="0" lvl="0" marL="0" rtl="0" algn="l">
              <a:spcBef>
                <a:spcPts val="0"/>
              </a:spcBef>
              <a:spcAft>
                <a:spcPts val="0"/>
              </a:spcAft>
              <a:buNone/>
            </a:pPr>
            <a:r>
              <a:t/>
            </a:r>
            <a:endParaRPr b="1"/>
          </a:p>
        </p:txBody>
      </p:sp>
      <p:sp>
        <p:nvSpPr>
          <p:cNvPr id="586" name="Google Shape;586;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587" name="Google Shape;587;p79"/>
          <p:cNvGraphicFramePr/>
          <p:nvPr/>
        </p:nvGraphicFramePr>
        <p:xfrm>
          <a:off x="311738" y="1558988"/>
          <a:ext cx="3000000" cy="3000000"/>
        </p:xfrm>
        <a:graphic>
          <a:graphicData uri="http://schemas.openxmlformats.org/drawingml/2006/table">
            <a:tbl>
              <a:tblPr>
                <a:noFill/>
                <a:tableStyleId>{C52C2A39-5925-43B5-81F1-EF21B3251A9F}</a:tableStyleId>
              </a:tblPr>
              <a:tblGrid>
                <a:gridCol w="382850"/>
                <a:gridCol w="1557325"/>
                <a:gridCol w="1316075"/>
                <a:gridCol w="1118375"/>
                <a:gridCol w="1009650"/>
                <a:gridCol w="1919075"/>
                <a:gridCol w="1217225"/>
              </a:tblGrid>
              <a:tr h="597625">
                <a:tc>
                  <a:txBody>
                    <a:bodyPr/>
                    <a:lstStyle/>
                    <a:p>
                      <a:pPr indent="0" lvl="0" marL="0" rtl="0" algn="ctr">
                        <a:spcBef>
                          <a:spcPts val="0"/>
                        </a:spcBef>
                        <a:spcAft>
                          <a:spcPts val="0"/>
                        </a:spcAft>
                        <a:buNone/>
                      </a:pPr>
                      <a:r>
                        <a:rPr b="1" lang="en"/>
                        <a:t>#</a:t>
                      </a:r>
                      <a:endParaRPr b="1"/>
                    </a:p>
                  </a:txBody>
                  <a:tcPr marT="91425" marB="91425" marR="91425" marL="91425" anchor="ctr"/>
                </a:tc>
                <a:tc>
                  <a:txBody>
                    <a:bodyPr/>
                    <a:lstStyle/>
                    <a:p>
                      <a:pPr indent="0" lvl="0" marL="0" rtl="0" algn="ctr">
                        <a:spcBef>
                          <a:spcPts val="0"/>
                        </a:spcBef>
                        <a:spcAft>
                          <a:spcPts val="0"/>
                        </a:spcAft>
                        <a:buNone/>
                      </a:pPr>
                      <a:r>
                        <a:rPr b="1" lang="en"/>
                        <a:t>Description</a:t>
                      </a:r>
                      <a:endParaRPr b="1"/>
                    </a:p>
                  </a:txBody>
                  <a:tcPr marT="91425" marB="91425" marR="91425" marL="91425" anchor="ctr"/>
                </a:tc>
                <a:tc>
                  <a:txBody>
                    <a:bodyPr/>
                    <a:lstStyle/>
                    <a:p>
                      <a:pPr indent="0" lvl="0" marL="0" rtl="0" algn="ctr">
                        <a:spcBef>
                          <a:spcPts val="0"/>
                        </a:spcBef>
                        <a:spcAft>
                          <a:spcPts val="0"/>
                        </a:spcAft>
                        <a:buNone/>
                      </a:pPr>
                      <a:r>
                        <a:rPr b="1" lang="en"/>
                        <a:t>Cat. #1</a:t>
                      </a:r>
                      <a:endParaRPr b="1"/>
                    </a:p>
                  </a:txBody>
                  <a:tcPr marT="91425" marB="91425" marR="91425" marL="91425" anchor="ctr"/>
                </a:tc>
                <a:tc>
                  <a:txBody>
                    <a:bodyPr/>
                    <a:lstStyle/>
                    <a:p>
                      <a:pPr indent="0" lvl="0" marL="0" rtl="0" algn="ctr">
                        <a:spcBef>
                          <a:spcPts val="0"/>
                        </a:spcBef>
                        <a:spcAft>
                          <a:spcPts val="0"/>
                        </a:spcAft>
                        <a:buNone/>
                      </a:pPr>
                      <a:r>
                        <a:rPr b="1" lang="en"/>
                        <a:t>Cat. #2</a:t>
                      </a:r>
                      <a:endParaRPr b="1"/>
                    </a:p>
                  </a:txBody>
                  <a:tcPr marT="91425" marB="91425" marR="91425" marL="91425" anchor="ctr"/>
                </a:tc>
                <a:tc>
                  <a:txBody>
                    <a:bodyPr/>
                    <a:lstStyle/>
                    <a:p>
                      <a:pPr indent="0" lvl="0" marL="0" rtl="0" algn="ctr">
                        <a:spcBef>
                          <a:spcPts val="0"/>
                        </a:spcBef>
                        <a:spcAft>
                          <a:spcPts val="0"/>
                        </a:spcAft>
                        <a:buNone/>
                      </a:pPr>
                      <a:r>
                        <a:rPr b="1" lang="en"/>
                        <a:t>Resolved</a:t>
                      </a:r>
                      <a:endParaRPr b="1"/>
                    </a:p>
                  </a:txBody>
                  <a:tcPr marT="91425" marB="91425" marR="91425" marL="91425" anchor="ctr"/>
                </a:tc>
                <a:tc>
                  <a:txBody>
                    <a:bodyPr/>
                    <a:lstStyle/>
                    <a:p>
                      <a:pPr indent="0" lvl="0" marL="0" rtl="0" algn="ctr">
                        <a:spcBef>
                          <a:spcPts val="0"/>
                        </a:spcBef>
                        <a:spcAft>
                          <a:spcPts val="0"/>
                        </a:spcAft>
                        <a:buNone/>
                      </a:pPr>
                      <a:r>
                        <a:rPr b="1" lang="en"/>
                        <a:t>Mitigation plan</a:t>
                      </a:r>
                      <a:endParaRPr b="1"/>
                    </a:p>
                  </a:txBody>
                  <a:tcPr marT="91425" marB="91425" marR="91425" marL="91425" anchor="ctr"/>
                </a:tc>
                <a:tc>
                  <a:txBody>
                    <a:bodyPr/>
                    <a:lstStyle/>
                    <a:p>
                      <a:pPr indent="0" lvl="0" marL="0" rtl="0" algn="ctr">
                        <a:spcBef>
                          <a:spcPts val="0"/>
                        </a:spcBef>
                        <a:spcAft>
                          <a:spcPts val="0"/>
                        </a:spcAft>
                        <a:buNone/>
                      </a:pPr>
                      <a:r>
                        <a:rPr b="1" lang="en"/>
                        <a:t>No. weeks active</a:t>
                      </a:r>
                      <a:endParaRPr b="1"/>
                    </a:p>
                  </a:txBody>
                  <a:tcPr marT="91425" marB="91425" marR="91425" marL="91425" anchor="ctr"/>
                </a:tc>
              </a:tr>
              <a:tr h="71612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Visualization code migration from Python to React.js</a:t>
                      </a:r>
                      <a:endParaRPr/>
                    </a:p>
                  </a:txBody>
                  <a:tcPr marT="91425" marB="91425" marR="91425" marL="91425"/>
                </a:tc>
                <a:tc>
                  <a:txBody>
                    <a:bodyPr/>
                    <a:lstStyle/>
                    <a:p>
                      <a:pPr indent="0" lvl="0" marL="0" rtl="0" algn="l">
                        <a:spcBef>
                          <a:spcPts val="0"/>
                        </a:spcBef>
                        <a:spcAft>
                          <a:spcPts val="0"/>
                        </a:spcAft>
                        <a:buNone/>
                      </a:pPr>
                      <a:r>
                        <a:rPr lang="en"/>
                        <a:t>MPT shortfall</a:t>
                      </a:r>
                      <a:endParaRPr/>
                    </a:p>
                  </a:txBody>
                  <a:tcPr marT="91425" marB="91425" marR="91425" marL="91425"/>
                </a:tc>
                <a:tc>
                  <a:txBody>
                    <a:bodyPr/>
                    <a:lstStyle/>
                    <a:p>
                      <a:pPr indent="0" lvl="0" marL="0" rtl="0" algn="l">
                        <a:spcBef>
                          <a:spcPts val="0"/>
                        </a:spcBef>
                        <a:spcAft>
                          <a:spcPts val="0"/>
                        </a:spcAft>
                        <a:buNone/>
                      </a:pPr>
                      <a:r>
                        <a:rPr lang="en"/>
                        <a:t>Prudent, deliberate</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Investigating integration between Mapbox and React.js.</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r>
              <a:tr h="716125">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Integration of frontend and backend</a:t>
                      </a:r>
                      <a:endParaRPr/>
                    </a:p>
                  </a:txBody>
                  <a:tcPr marT="91425" marB="91425" marR="91425" marL="91425"/>
                </a:tc>
                <a:tc>
                  <a:txBody>
                    <a:bodyPr/>
                    <a:lstStyle/>
                    <a:p>
                      <a:pPr indent="0" lvl="0" marL="0" rtl="0" algn="l">
                        <a:spcBef>
                          <a:spcPts val="0"/>
                        </a:spcBef>
                        <a:spcAft>
                          <a:spcPts val="0"/>
                        </a:spcAft>
                        <a:buNone/>
                      </a:pPr>
                      <a:r>
                        <a:rPr lang="en"/>
                        <a:t>MPT shortfall</a:t>
                      </a:r>
                      <a:endParaRPr/>
                    </a:p>
                  </a:txBody>
                  <a:tcPr marT="91425" marB="91425" marR="91425" marL="91425"/>
                </a:tc>
                <a:tc>
                  <a:txBody>
                    <a:bodyPr/>
                    <a:lstStyle/>
                    <a:p>
                      <a:pPr indent="0" lvl="0" marL="0" rtl="0" algn="l">
                        <a:spcBef>
                          <a:spcPts val="0"/>
                        </a:spcBef>
                        <a:spcAft>
                          <a:spcPts val="0"/>
                        </a:spcAft>
                        <a:buNone/>
                      </a:pPr>
                      <a:r>
                        <a:rPr lang="en"/>
                        <a:t>Prudent, inadvertent</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Actively exploring alternatives to interface between Python and React.js.</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sp>
        <p:nvSpPr>
          <p:cNvPr id="588" name="Google Shape;588;p79"/>
          <p:cNvSpPr txBox="1"/>
          <p:nvPr/>
        </p:nvSpPr>
        <p:spPr>
          <a:xfrm>
            <a:off x="726588" y="4297575"/>
            <a:ext cx="76908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More info: </a:t>
            </a:r>
            <a:r>
              <a:rPr lang="en" sz="1100"/>
              <a:t>https://greenbay.usc.edu/csci577/fall2019/projects/team04/PR/Week05_Technical_Debt_F19a_T04.xlsx</a:t>
            </a:r>
            <a:endParaRPr>
              <a:latin typeface="Proxima Nova"/>
              <a:ea typeface="Proxima Nova"/>
              <a:cs typeface="Proxima Nova"/>
              <a:sym typeface="Proxima Nov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80"/>
          <p:cNvSpPr txBox="1"/>
          <p:nvPr>
            <p:ph type="title"/>
          </p:nvPr>
        </p:nvSpPr>
        <p:spPr>
          <a:xfrm>
            <a:off x="311700" y="445025"/>
            <a:ext cx="8520600" cy="9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Quality Focal Point</a:t>
            </a:r>
            <a:br>
              <a:rPr b="1" lang="en"/>
            </a:br>
            <a:r>
              <a:rPr lang="en" sz="1800">
                <a:solidFill>
                  <a:schemeClr val="accent3"/>
                </a:solidFill>
              </a:rPr>
              <a:t>Technical Debt</a:t>
            </a:r>
            <a:endParaRPr sz="1800">
              <a:solidFill>
                <a:schemeClr val="accent3"/>
              </a:solidFill>
            </a:endParaRPr>
          </a:p>
          <a:p>
            <a:pPr indent="0" lvl="0" marL="0" rtl="0" algn="l">
              <a:spcBef>
                <a:spcPts val="0"/>
              </a:spcBef>
              <a:spcAft>
                <a:spcPts val="0"/>
              </a:spcAft>
              <a:buNone/>
            </a:pPr>
            <a:r>
              <a:t/>
            </a:r>
            <a:endParaRPr b="1"/>
          </a:p>
        </p:txBody>
      </p:sp>
      <p:sp>
        <p:nvSpPr>
          <p:cNvPr id="594" name="Google Shape;594;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595" name="Google Shape;595;p80"/>
          <p:cNvGraphicFramePr/>
          <p:nvPr/>
        </p:nvGraphicFramePr>
        <p:xfrm>
          <a:off x="311738" y="1558988"/>
          <a:ext cx="3000000" cy="3000000"/>
        </p:xfrm>
        <a:graphic>
          <a:graphicData uri="http://schemas.openxmlformats.org/drawingml/2006/table">
            <a:tbl>
              <a:tblPr>
                <a:noFill/>
                <a:tableStyleId>{C52C2A39-5925-43B5-81F1-EF21B3251A9F}</a:tableStyleId>
              </a:tblPr>
              <a:tblGrid>
                <a:gridCol w="382850"/>
                <a:gridCol w="1557325"/>
                <a:gridCol w="1316075"/>
                <a:gridCol w="1118375"/>
                <a:gridCol w="1009650"/>
                <a:gridCol w="1919075"/>
                <a:gridCol w="1217225"/>
              </a:tblGrid>
              <a:tr h="597625">
                <a:tc>
                  <a:txBody>
                    <a:bodyPr/>
                    <a:lstStyle/>
                    <a:p>
                      <a:pPr indent="0" lvl="0" marL="0" rtl="0" algn="ctr">
                        <a:spcBef>
                          <a:spcPts val="0"/>
                        </a:spcBef>
                        <a:spcAft>
                          <a:spcPts val="0"/>
                        </a:spcAft>
                        <a:buNone/>
                      </a:pPr>
                      <a:r>
                        <a:rPr b="1" lang="en"/>
                        <a:t>#</a:t>
                      </a:r>
                      <a:endParaRPr b="1"/>
                    </a:p>
                  </a:txBody>
                  <a:tcPr marT="91425" marB="91425" marR="91425" marL="91425" anchor="ctr"/>
                </a:tc>
                <a:tc>
                  <a:txBody>
                    <a:bodyPr/>
                    <a:lstStyle/>
                    <a:p>
                      <a:pPr indent="0" lvl="0" marL="0" rtl="0" algn="ctr">
                        <a:spcBef>
                          <a:spcPts val="0"/>
                        </a:spcBef>
                        <a:spcAft>
                          <a:spcPts val="0"/>
                        </a:spcAft>
                        <a:buNone/>
                      </a:pPr>
                      <a:r>
                        <a:rPr b="1" lang="en"/>
                        <a:t>Description</a:t>
                      </a:r>
                      <a:endParaRPr b="1"/>
                    </a:p>
                  </a:txBody>
                  <a:tcPr marT="91425" marB="91425" marR="91425" marL="91425" anchor="ctr"/>
                </a:tc>
                <a:tc>
                  <a:txBody>
                    <a:bodyPr/>
                    <a:lstStyle/>
                    <a:p>
                      <a:pPr indent="0" lvl="0" marL="0" rtl="0" algn="ctr">
                        <a:spcBef>
                          <a:spcPts val="0"/>
                        </a:spcBef>
                        <a:spcAft>
                          <a:spcPts val="0"/>
                        </a:spcAft>
                        <a:buNone/>
                      </a:pPr>
                      <a:r>
                        <a:rPr b="1" lang="en"/>
                        <a:t>Cat. #1</a:t>
                      </a:r>
                      <a:endParaRPr b="1"/>
                    </a:p>
                  </a:txBody>
                  <a:tcPr marT="91425" marB="91425" marR="91425" marL="91425" anchor="ctr"/>
                </a:tc>
                <a:tc>
                  <a:txBody>
                    <a:bodyPr/>
                    <a:lstStyle/>
                    <a:p>
                      <a:pPr indent="0" lvl="0" marL="0" rtl="0" algn="ctr">
                        <a:spcBef>
                          <a:spcPts val="0"/>
                        </a:spcBef>
                        <a:spcAft>
                          <a:spcPts val="0"/>
                        </a:spcAft>
                        <a:buNone/>
                      </a:pPr>
                      <a:r>
                        <a:rPr b="1" lang="en"/>
                        <a:t>Cat. #2</a:t>
                      </a:r>
                      <a:endParaRPr b="1"/>
                    </a:p>
                  </a:txBody>
                  <a:tcPr marT="91425" marB="91425" marR="91425" marL="91425" anchor="ctr"/>
                </a:tc>
                <a:tc>
                  <a:txBody>
                    <a:bodyPr/>
                    <a:lstStyle/>
                    <a:p>
                      <a:pPr indent="0" lvl="0" marL="0" rtl="0" algn="ctr">
                        <a:spcBef>
                          <a:spcPts val="0"/>
                        </a:spcBef>
                        <a:spcAft>
                          <a:spcPts val="0"/>
                        </a:spcAft>
                        <a:buNone/>
                      </a:pPr>
                      <a:r>
                        <a:rPr b="1" lang="en"/>
                        <a:t>Resolved</a:t>
                      </a:r>
                      <a:endParaRPr b="1"/>
                    </a:p>
                  </a:txBody>
                  <a:tcPr marT="91425" marB="91425" marR="91425" marL="91425" anchor="ctr"/>
                </a:tc>
                <a:tc>
                  <a:txBody>
                    <a:bodyPr/>
                    <a:lstStyle/>
                    <a:p>
                      <a:pPr indent="0" lvl="0" marL="0" rtl="0" algn="ctr">
                        <a:spcBef>
                          <a:spcPts val="0"/>
                        </a:spcBef>
                        <a:spcAft>
                          <a:spcPts val="0"/>
                        </a:spcAft>
                        <a:buNone/>
                      </a:pPr>
                      <a:r>
                        <a:rPr b="1" lang="en"/>
                        <a:t>Mitigation plan</a:t>
                      </a:r>
                      <a:endParaRPr b="1"/>
                    </a:p>
                  </a:txBody>
                  <a:tcPr marT="91425" marB="91425" marR="91425" marL="91425" anchor="ctr"/>
                </a:tc>
                <a:tc>
                  <a:txBody>
                    <a:bodyPr/>
                    <a:lstStyle/>
                    <a:p>
                      <a:pPr indent="0" lvl="0" marL="0" rtl="0" algn="ctr">
                        <a:spcBef>
                          <a:spcPts val="0"/>
                        </a:spcBef>
                        <a:spcAft>
                          <a:spcPts val="0"/>
                        </a:spcAft>
                        <a:buNone/>
                      </a:pPr>
                      <a:r>
                        <a:rPr b="1" lang="en"/>
                        <a:t>No. weeks active</a:t>
                      </a:r>
                      <a:endParaRPr b="1"/>
                    </a:p>
                  </a:txBody>
                  <a:tcPr marT="91425" marB="91425" marR="91425" marL="91425" anchor="ctr"/>
                </a:tc>
              </a:tr>
              <a:tr h="716125">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No unit/integration test modules</a:t>
                      </a:r>
                      <a:endParaRPr/>
                    </a:p>
                  </a:txBody>
                  <a:tcPr marT="91425" marB="91425" marR="91425" marL="91425"/>
                </a:tc>
                <a:tc>
                  <a:txBody>
                    <a:bodyPr/>
                    <a:lstStyle/>
                    <a:p>
                      <a:pPr indent="0" lvl="0" marL="0" rtl="0" algn="l">
                        <a:spcBef>
                          <a:spcPts val="0"/>
                        </a:spcBef>
                        <a:spcAft>
                          <a:spcPts val="0"/>
                        </a:spcAft>
                        <a:buNone/>
                      </a:pPr>
                      <a:r>
                        <a:rPr lang="en"/>
                        <a:t>Life cycle management shortfall</a:t>
                      </a:r>
                      <a:endParaRPr/>
                    </a:p>
                  </a:txBody>
                  <a:tcPr marT="91425" marB="91425" marR="91425" marL="91425"/>
                </a:tc>
                <a:tc>
                  <a:txBody>
                    <a:bodyPr/>
                    <a:lstStyle/>
                    <a:p>
                      <a:pPr indent="0" lvl="0" marL="0" rtl="0" algn="l">
                        <a:spcBef>
                          <a:spcPts val="0"/>
                        </a:spcBef>
                        <a:spcAft>
                          <a:spcPts val="0"/>
                        </a:spcAft>
                        <a:buNone/>
                      </a:pPr>
                      <a:r>
                        <a:rPr lang="en"/>
                        <a:t>Reckless, inadvertent</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Beginning to write tests as code base matures.</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716125">
                <a:tc>
                  <a:txBody>
                    <a:bodyPr/>
                    <a:lstStyle/>
                    <a:p>
                      <a:pPr indent="0" lvl="0" marL="0" rtl="0" algn="l">
                        <a:spcBef>
                          <a:spcPts val="0"/>
                        </a:spcBef>
                        <a:spcAft>
                          <a:spcPts val="0"/>
                        </a:spcAft>
                        <a:buNone/>
                      </a:pPr>
                      <a:r>
                        <a:rPr lang="en"/>
                        <a:t>6</a:t>
                      </a:r>
                      <a:endParaRPr/>
                    </a:p>
                  </a:txBody>
                  <a:tcPr marT="91425" marB="91425" marR="91425" marL="91425"/>
                </a:tc>
                <a:tc>
                  <a:txBody>
                    <a:bodyPr/>
                    <a:lstStyle/>
                    <a:p>
                      <a:pPr indent="0" lvl="0" marL="0" rtl="0" algn="l">
                        <a:spcBef>
                          <a:spcPts val="0"/>
                        </a:spcBef>
                        <a:spcAft>
                          <a:spcPts val="0"/>
                        </a:spcAft>
                        <a:buNone/>
                      </a:pPr>
                      <a:r>
                        <a:rPr lang="en"/>
                        <a:t>Precinct data was not provided by clients</a:t>
                      </a:r>
                      <a:endParaRPr/>
                    </a:p>
                  </a:txBody>
                  <a:tcPr marT="91425" marB="91425" marR="91425" marL="91425"/>
                </a:tc>
                <a:tc>
                  <a:txBody>
                    <a:bodyPr/>
                    <a:lstStyle/>
                    <a:p>
                      <a:pPr indent="0" lvl="0" marL="0" rtl="0" algn="l">
                        <a:spcBef>
                          <a:spcPts val="0"/>
                        </a:spcBef>
                        <a:spcAft>
                          <a:spcPts val="0"/>
                        </a:spcAft>
                        <a:buNone/>
                      </a:pPr>
                      <a:r>
                        <a:rPr lang="en"/>
                        <a:t>Life cycle management shortfall</a:t>
                      </a:r>
                      <a:endParaRPr/>
                    </a:p>
                  </a:txBody>
                  <a:tcPr marT="91425" marB="91425" marR="91425" marL="91425"/>
                </a:tc>
                <a:tc>
                  <a:txBody>
                    <a:bodyPr/>
                    <a:lstStyle/>
                    <a:p>
                      <a:pPr indent="0" lvl="0" marL="0" rtl="0" algn="l">
                        <a:spcBef>
                          <a:spcPts val="0"/>
                        </a:spcBef>
                        <a:spcAft>
                          <a:spcPts val="0"/>
                        </a:spcAft>
                        <a:buNone/>
                      </a:pPr>
                      <a:r>
                        <a:rPr lang="en"/>
                        <a:t>Prudent, inadvertent</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Requested the data from the clients, which they provided.</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sp>
        <p:nvSpPr>
          <p:cNvPr id="596" name="Google Shape;596;p80"/>
          <p:cNvSpPr txBox="1"/>
          <p:nvPr/>
        </p:nvSpPr>
        <p:spPr>
          <a:xfrm>
            <a:off x="726588" y="4297575"/>
            <a:ext cx="76908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More info: </a:t>
            </a:r>
            <a:r>
              <a:rPr lang="en" sz="1100"/>
              <a:t>https://greenbay.usc.edu/csci577/fall2019/projects/team04/PR/Week05_Technical_Debt_F19a_T04.xlsx</a:t>
            </a:r>
            <a:endParaRPr>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System/Project Engineer Observations</a:t>
            </a:r>
            <a:endParaRPr b="1"/>
          </a:p>
        </p:txBody>
      </p:sp>
      <p:sp>
        <p:nvSpPr>
          <p:cNvPr id="104" name="Google Shape;104;p19"/>
          <p:cNvSpPr txBox="1"/>
          <p:nvPr>
            <p:ph idx="1" type="body"/>
          </p:nvPr>
        </p:nvSpPr>
        <p:spPr>
          <a:xfrm>
            <a:off x="311700" y="1435825"/>
            <a:ext cx="4156500" cy="271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Win-win shaping status</a:t>
            </a:r>
            <a:endParaRPr/>
          </a:p>
          <a:p>
            <a:pPr indent="-342900" lvl="0" marL="457200" rtl="0" algn="l">
              <a:spcBef>
                <a:spcPts val="0"/>
              </a:spcBef>
              <a:spcAft>
                <a:spcPts val="0"/>
              </a:spcAft>
              <a:buSzPts val="1800"/>
              <a:buChar char="●"/>
            </a:pPr>
            <a:r>
              <a:rPr lang="en"/>
              <a:t>General consensus on priorities</a:t>
            </a:r>
            <a:endParaRPr/>
          </a:p>
          <a:p>
            <a:pPr indent="-342900" lvl="0" marL="457200" rtl="0" algn="l">
              <a:spcBef>
                <a:spcPts val="0"/>
              </a:spcBef>
              <a:spcAft>
                <a:spcPts val="0"/>
              </a:spcAft>
              <a:buSzPts val="1800"/>
              <a:buChar char="●"/>
            </a:pPr>
            <a:r>
              <a:rPr lang="en"/>
              <a:t>Top priority</a:t>
            </a:r>
            <a:r>
              <a:rPr lang="en"/>
              <a:t>: valid clustering of a precinct</a:t>
            </a:r>
            <a:endParaRPr/>
          </a:p>
          <a:p>
            <a:pPr indent="-342900" lvl="0" marL="457200" rtl="0" algn="l">
              <a:spcBef>
                <a:spcPts val="0"/>
              </a:spcBef>
              <a:spcAft>
                <a:spcPts val="0"/>
              </a:spcAft>
              <a:buSzPts val="1800"/>
              <a:buChar char="●"/>
            </a:pPr>
            <a:r>
              <a:rPr lang="en"/>
              <a:t>Difficult, but also important: optimal clustering</a:t>
            </a:r>
            <a:endParaRPr/>
          </a:p>
          <a:p>
            <a:pPr indent="-342900" lvl="0" marL="457200" rtl="0" algn="l">
              <a:spcBef>
                <a:spcPts val="0"/>
              </a:spcBef>
              <a:spcAft>
                <a:spcPts val="0"/>
              </a:spcAft>
              <a:buSzPts val="1800"/>
              <a:buChar char="●"/>
            </a:pPr>
            <a:r>
              <a:rPr lang="en"/>
              <a:t>Clients rated algorithm correctness verification highly</a:t>
            </a:r>
            <a:endParaRPr/>
          </a:p>
        </p:txBody>
      </p:sp>
      <p:sp>
        <p:nvSpPr>
          <p:cNvPr id="105" name="Google Shape;105;p19"/>
          <p:cNvSpPr txBox="1"/>
          <p:nvPr/>
        </p:nvSpPr>
        <p:spPr>
          <a:xfrm>
            <a:off x="1552050" y="4725225"/>
            <a:ext cx="60399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Proxima Nova"/>
                <a:ea typeface="Proxima Nova"/>
                <a:cs typeface="Proxima Nova"/>
                <a:sym typeface="Proxima Nova"/>
              </a:rPr>
              <a:t>Checkmark icon: http://clipart-library.com/clipart/rcLn4qBAi.htm; Warning icon: http://clipart-library.com/clipart/474600.htm</a:t>
            </a:r>
            <a:endParaRPr sz="800">
              <a:solidFill>
                <a:srgbClr val="999999"/>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rgbClr val="999999"/>
              </a:solidFill>
              <a:latin typeface="Proxima Nova"/>
              <a:ea typeface="Proxima Nova"/>
              <a:cs typeface="Proxima Nova"/>
              <a:sym typeface="Proxima Nova"/>
            </a:endParaRPr>
          </a:p>
        </p:txBody>
      </p:sp>
      <p:sp>
        <p:nvSpPr>
          <p:cNvPr id="106" name="Google Shape;106;p19"/>
          <p:cNvSpPr txBox="1"/>
          <p:nvPr/>
        </p:nvSpPr>
        <p:spPr>
          <a:xfrm>
            <a:off x="4544400" y="1457325"/>
            <a:ext cx="4372200" cy="258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666666"/>
                </a:solidFill>
                <a:latin typeface="Proxima Nova"/>
                <a:ea typeface="Proxima Nova"/>
                <a:cs typeface="Proxima Nova"/>
                <a:sym typeface="Proxima Nova"/>
              </a:rPr>
              <a:t>Overall project evaluation consideration</a:t>
            </a:r>
            <a:endParaRPr sz="1800">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lang="en" sz="1800">
                <a:solidFill>
                  <a:srgbClr val="666666"/>
                </a:solidFill>
                <a:latin typeface="Proxima Nova"/>
                <a:ea typeface="Proxima Nova"/>
                <a:cs typeface="Proxima Nova"/>
                <a:sym typeface="Proxima Nova"/>
              </a:rPr>
              <a:t>SCSs’ CRACKness</a:t>
            </a:r>
            <a:endParaRPr sz="1800">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b="1" lang="en" sz="1800">
                <a:solidFill>
                  <a:srgbClr val="666666"/>
                </a:solidFill>
                <a:latin typeface="Proxima Nova"/>
                <a:ea typeface="Proxima Nova"/>
                <a:cs typeface="Proxima Nova"/>
                <a:sym typeface="Proxima Nova"/>
              </a:rPr>
              <a:t>Complexity</a:t>
            </a:r>
            <a:endParaRPr b="1" sz="1800">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b="1" lang="en" sz="1800">
                <a:solidFill>
                  <a:srgbClr val="666666"/>
                </a:solidFill>
                <a:latin typeface="Proxima Nova"/>
                <a:ea typeface="Proxima Nova"/>
                <a:cs typeface="Proxima Nova"/>
                <a:sym typeface="Proxima Nova"/>
              </a:rPr>
              <a:t>Precedentedness</a:t>
            </a:r>
            <a:endParaRPr b="1" sz="1800">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lang="en" sz="1800">
                <a:solidFill>
                  <a:srgbClr val="666666"/>
                </a:solidFill>
                <a:latin typeface="Proxima Nova"/>
                <a:ea typeface="Proxima Nova"/>
                <a:cs typeface="Proxima Nova"/>
                <a:sym typeface="Proxima Nova"/>
              </a:rPr>
              <a:t>Use of communication tools</a:t>
            </a:r>
            <a:endParaRPr sz="1800">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lang="en" sz="1800">
                <a:solidFill>
                  <a:srgbClr val="666666"/>
                </a:solidFill>
                <a:latin typeface="Proxima Nova"/>
                <a:ea typeface="Proxima Nova"/>
                <a:cs typeface="Proxima Nova"/>
                <a:sym typeface="Proxima Nova"/>
              </a:rPr>
              <a:t>Skills/needs match</a:t>
            </a:r>
            <a:endParaRPr sz="1800">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lang="en" sz="1800">
                <a:solidFill>
                  <a:srgbClr val="666666"/>
                </a:solidFill>
                <a:latin typeface="Proxima Nova"/>
                <a:ea typeface="Proxima Nova"/>
                <a:cs typeface="Proxima Nova"/>
                <a:sym typeface="Proxima Nova"/>
              </a:rPr>
              <a:t>Knowledge/experience mismatches</a:t>
            </a:r>
            <a:endParaRPr sz="1800">
              <a:solidFill>
                <a:srgbClr val="666666"/>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rgbClr val="666666"/>
              </a:solidFill>
              <a:latin typeface="Proxima Nova"/>
              <a:ea typeface="Proxima Nova"/>
              <a:cs typeface="Proxima Nova"/>
              <a:sym typeface="Proxima Nova"/>
            </a:endParaRPr>
          </a:p>
        </p:txBody>
      </p:sp>
      <p:pic>
        <p:nvPicPr>
          <p:cNvPr id="107" name="Google Shape;107;p19"/>
          <p:cNvPicPr preferRelativeResize="0"/>
          <p:nvPr/>
        </p:nvPicPr>
        <p:blipFill>
          <a:blip r:embed="rId3">
            <a:alphaModFix/>
          </a:blip>
          <a:stretch>
            <a:fillRect/>
          </a:stretch>
        </p:blipFill>
        <p:spPr>
          <a:xfrm>
            <a:off x="7024088" y="1855800"/>
            <a:ext cx="294264" cy="263701"/>
          </a:xfrm>
          <a:prstGeom prst="rect">
            <a:avLst/>
          </a:prstGeom>
          <a:noFill/>
          <a:ln>
            <a:noFill/>
          </a:ln>
        </p:spPr>
      </p:pic>
      <p:pic>
        <p:nvPicPr>
          <p:cNvPr id="108" name="Google Shape;108;p19"/>
          <p:cNvPicPr preferRelativeResize="0"/>
          <p:nvPr/>
        </p:nvPicPr>
        <p:blipFill>
          <a:blip r:embed="rId4">
            <a:alphaModFix/>
          </a:blip>
          <a:stretch>
            <a:fillRect/>
          </a:stretch>
        </p:blipFill>
        <p:spPr>
          <a:xfrm>
            <a:off x="6318924" y="2184316"/>
            <a:ext cx="274320" cy="266007"/>
          </a:xfrm>
          <a:prstGeom prst="rect">
            <a:avLst/>
          </a:prstGeom>
          <a:noFill/>
          <a:ln>
            <a:noFill/>
          </a:ln>
        </p:spPr>
      </p:pic>
      <p:pic>
        <p:nvPicPr>
          <p:cNvPr id="109" name="Google Shape;109;p19"/>
          <p:cNvPicPr preferRelativeResize="0"/>
          <p:nvPr/>
        </p:nvPicPr>
        <p:blipFill>
          <a:blip r:embed="rId3">
            <a:alphaModFix/>
          </a:blip>
          <a:stretch>
            <a:fillRect/>
          </a:stretch>
        </p:blipFill>
        <p:spPr>
          <a:xfrm>
            <a:off x="7991207" y="2813046"/>
            <a:ext cx="294264" cy="263701"/>
          </a:xfrm>
          <a:prstGeom prst="rect">
            <a:avLst/>
          </a:prstGeom>
          <a:noFill/>
          <a:ln>
            <a:noFill/>
          </a:ln>
        </p:spPr>
      </p:pic>
      <p:pic>
        <p:nvPicPr>
          <p:cNvPr id="110" name="Google Shape;110;p19"/>
          <p:cNvPicPr preferRelativeResize="0"/>
          <p:nvPr/>
        </p:nvPicPr>
        <p:blipFill>
          <a:blip r:embed="rId3">
            <a:alphaModFix/>
          </a:blip>
          <a:stretch>
            <a:fillRect/>
          </a:stretch>
        </p:blipFill>
        <p:spPr>
          <a:xfrm>
            <a:off x="7081748" y="3129392"/>
            <a:ext cx="294264" cy="263701"/>
          </a:xfrm>
          <a:prstGeom prst="rect">
            <a:avLst/>
          </a:prstGeom>
          <a:noFill/>
          <a:ln>
            <a:noFill/>
          </a:ln>
        </p:spPr>
      </p:pic>
      <p:pic>
        <p:nvPicPr>
          <p:cNvPr id="111" name="Google Shape;111;p19"/>
          <p:cNvPicPr preferRelativeResize="0"/>
          <p:nvPr/>
        </p:nvPicPr>
        <p:blipFill>
          <a:blip r:embed="rId3">
            <a:alphaModFix/>
          </a:blip>
          <a:stretch>
            <a:fillRect/>
          </a:stretch>
        </p:blipFill>
        <p:spPr>
          <a:xfrm>
            <a:off x="8763090" y="3452704"/>
            <a:ext cx="294264" cy="263701"/>
          </a:xfrm>
          <a:prstGeom prst="rect">
            <a:avLst/>
          </a:prstGeom>
          <a:noFill/>
          <a:ln>
            <a:noFill/>
          </a:ln>
        </p:spPr>
      </p:pic>
      <p:pic>
        <p:nvPicPr>
          <p:cNvPr id="112" name="Google Shape;112;p19"/>
          <p:cNvPicPr preferRelativeResize="0"/>
          <p:nvPr/>
        </p:nvPicPr>
        <p:blipFill>
          <a:blip r:embed="rId4">
            <a:alphaModFix/>
          </a:blip>
          <a:stretch>
            <a:fillRect/>
          </a:stretch>
        </p:blipFill>
        <p:spPr>
          <a:xfrm>
            <a:off x="6955707" y="2496393"/>
            <a:ext cx="274320" cy="266007"/>
          </a:xfrm>
          <a:prstGeom prst="rect">
            <a:avLst/>
          </a:prstGeom>
          <a:noFill/>
          <a:ln>
            <a:noFill/>
          </a:ln>
        </p:spPr>
      </p:pic>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Operational Concept Design</a:t>
            </a:r>
            <a:endParaRPr b="1" sz="3000"/>
          </a:p>
        </p:txBody>
      </p:sp>
      <p:sp>
        <p:nvSpPr>
          <p:cNvPr id="119" name="Google Shape;11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0" name="Google Shape;120;p20"/>
          <p:cNvSpPr txBox="1"/>
          <p:nvPr/>
        </p:nvSpPr>
        <p:spPr>
          <a:xfrm>
            <a:off x="2997800" y="2668725"/>
            <a:ext cx="29361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Presented By Akanksha Diwedy</a:t>
            </a:r>
            <a:endParaRPr>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System Purpose</a:t>
            </a:r>
            <a:endParaRPr b="1"/>
          </a:p>
          <a:p>
            <a:pPr indent="0" lvl="0" marL="0" rtl="0" algn="l">
              <a:spcBef>
                <a:spcPts val="0"/>
              </a:spcBef>
              <a:spcAft>
                <a:spcPts val="0"/>
              </a:spcAft>
              <a:buNone/>
            </a:pPr>
            <a:r>
              <a:t/>
            </a:r>
            <a:endParaRPr b="1"/>
          </a:p>
        </p:txBody>
      </p:sp>
      <p:sp>
        <p:nvSpPr>
          <p:cNvPr id="126" name="Google Shape;12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7" name="Google Shape;127;p21"/>
          <p:cNvPicPr preferRelativeResize="0"/>
          <p:nvPr/>
        </p:nvPicPr>
        <p:blipFill>
          <a:blip r:embed="rId3">
            <a:alphaModFix/>
          </a:blip>
          <a:stretch>
            <a:fillRect/>
          </a:stretch>
        </p:blipFill>
        <p:spPr>
          <a:xfrm>
            <a:off x="3449775" y="242125"/>
            <a:ext cx="5382525" cy="44686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